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985" r:id="rId1"/>
  </p:sldMasterIdLst>
  <p:notesMasterIdLst>
    <p:notesMasterId r:id="rId21"/>
  </p:notesMasterIdLst>
  <p:handoutMasterIdLst>
    <p:handoutMasterId r:id="rId22"/>
  </p:handoutMasterIdLst>
  <p:sldIdLst>
    <p:sldId id="308" r:id="rId2"/>
    <p:sldId id="309" r:id="rId3"/>
    <p:sldId id="310" r:id="rId4"/>
    <p:sldId id="322" r:id="rId5"/>
    <p:sldId id="311" r:id="rId6"/>
    <p:sldId id="324" r:id="rId7"/>
    <p:sldId id="313" r:id="rId8"/>
    <p:sldId id="323" r:id="rId9"/>
    <p:sldId id="331" r:id="rId10"/>
    <p:sldId id="314" r:id="rId11"/>
    <p:sldId id="315" r:id="rId12"/>
    <p:sldId id="325" r:id="rId13"/>
    <p:sldId id="327" r:id="rId14"/>
    <p:sldId id="316" r:id="rId15"/>
    <p:sldId id="329" r:id="rId16"/>
    <p:sldId id="330" r:id="rId17"/>
    <p:sldId id="317" r:id="rId18"/>
    <p:sldId id="318" r:id="rId19"/>
    <p:sldId id="320" r:id="rId20"/>
  </p:sldIdLst>
  <p:sldSz cx="9144000" cy="6858000" type="screen4x3"/>
  <p:notesSz cx="6797675" cy="9926638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新細明體" pitchFamily="18" charset="-120"/>
        <a:cs typeface="+mn-cs"/>
      </a:defRPr>
    </a:lvl1pPr>
    <a:lvl2pPr marL="4572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新細明體" pitchFamily="18" charset="-120"/>
        <a:cs typeface="+mn-cs"/>
      </a:defRPr>
    </a:lvl2pPr>
    <a:lvl3pPr marL="9144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新細明體" pitchFamily="18" charset="-120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新細明體" pitchFamily="18" charset="-120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新細明體" pitchFamily="18" charset="-120"/>
        <a:cs typeface="+mn-cs"/>
      </a:defRPr>
    </a:lvl5pPr>
    <a:lvl6pPr marL="2286000" algn="l" defTabSz="914400" rtl="0" eaLnBrk="1" latinLnBrk="0" hangingPunct="1">
      <a:defRPr kumimoji="1" kern="1200">
        <a:solidFill>
          <a:schemeClr val="tx1"/>
        </a:solidFill>
        <a:latin typeface="Arial" charset="0"/>
        <a:ea typeface="新細明體" pitchFamily="18" charset="-120"/>
        <a:cs typeface="+mn-cs"/>
      </a:defRPr>
    </a:lvl6pPr>
    <a:lvl7pPr marL="2743200" algn="l" defTabSz="914400" rtl="0" eaLnBrk="1" latinLnBrk="0" hangingPunct="1">
      <a:defRPr kumimoji="1" kern="1200">
        <a:solidFill>
          <a:schemeClr val="tx1"/>
        </a:solidFill>
        <a:latin typeface="Arial" charset="0"/>
        <a:ea typeface="新細明體" pitchFamily="18" charset="-120"/>
        <a:cs typeface="+mn-cs"/>
      </a:defRPr>
    </a:lvl7pPr>
    <a:lvl8pPr marL="3200400" algn="l" defTabSz="914400" rtl="0" eaLnBrk="1" latinLnBrk="0" hangingPunct="1">
      <a:defRPr kumimoji="1" kern="1200">
        <a:solidFill>
          <a:schemeClr val="tx1"/>
        </a:solidFill>
        <a:latin typeface="Arial" charset="0"/>
        <a:ea typeface="新細明體" pitchFamily="18" charset="-120"/>
        <a:cs typeface="+mn-cs"/>
      </a:defRPr>
    </a:lvl8pPr>
    <a:lvl9pPr marL="3657600" algn="l" defTabSz="914400" rtl="0" eaLnBrk="1" latinLnBrk="0" hangingPunct="1">
      <a:defRPr kumimoji="1" kern="1200">
        <a:solidFill>
          <a:schemeClr val="tx1"/>
        </a:solidFill>
        <a:latin typeface="Arial" charset="0"/>
        <a:ea typeface="新細明體" pitchFamily="18" charset="-120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預設章節" id="{7C6D17AA-C886-4FB9-A936-570C19DEE7CE}">
          <p14:sldIdLst>
            <p14:sldId id="308"/>
            <p14:sldId id="309"/>
            <p14:sldId id="310"/>
            <p14:sldId id="322"/>
            <p14:sldId id="311"/>
            <p14:sldId id="324"/>
            <p14:sldId id="313"/>
            <p14:sldId id="323"/>
            <p14:sldId id="331"/>
            <p14:sldId id="314"/>
            <p14:sldId id="315"/>
            <p14:sldId id="325"/>
            <p14:sldId id="327"/>
            <p14:sldId id="316"/>
            <p14:sldId id="329"/>
            <p14:sldId id="330"/>
            <p14:sldId id="317"/>
            <p14:sldId id="318"/>
            <p14:sldId id="320"/>
          </p14:sldIdLst>
        </p14:section>
      </p14:sectionLst>
    </p:ex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等深淺樣式 2 - 輔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C2FFA5D-87B4-456A-9821-1D502468CF0F}" styleName="佈景主題樣式 1 - 輔色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5940675A-B579-460E-94D1-54222C63F5DA}" styleName="無樣式、表格格線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08FB837D-C827-4EFA-A057-4D05807E0F7C}" styleName="佈景主題樣式 1 - 輔色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93296810-A885-4BE3-A3E7-6D5BEEA58F35}" styleName="中等深淺樣式 2 - 輔色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7DF18680-E054-41AD-8BC1-D1AEF772440D}" styleName="中等深淺樣式 2 - 輔色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F5AB1C69-6EDB-4FF4-983F-18BD219EF322}" styleName="中等深淺樣式 2 - 輔色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21E4AEA4-8DFA-4A89-87EB-49C32662AFE0}" styleName="中等深淺樣式 2 - 輔色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284E427A-3D55-4303-BF80-6455036E1DE7}" styleName="佈景主題樣式 1 - 輔色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00A15C55-8517-42AA-B614-E9B94910E393}" styleName="中等深淺樣式 2 - 輔色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B301B821-A1FF-4177-AEE7-76D212191A09}" styleName="中等深淺樣式 1 - 輔色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073A0DAA-6AF3-43AB-8588-CEC1D06C72B9}" styleName="中等深淺樣式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8A107856-5554-42FB-B03E-39F5DBC370BA}" styleName="中等深淺樣式 4 - 輔色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9208" autoAdjust="0"/>
  </p:normalViewPr>
  <p:slideViewPr>
    <p:cSldViewPr>
      <p:cViewPr>
        <p:scale>
          <a:sx n="123" d="100"/>
          <a:sy n="123" d="100"/>
        </p:scale>
        <p:origin x="-1290" y="79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46400" cy="496888"/>
          </a:xfrm>
          <a:prstGeom prst="rect">
            <a:avLst/>
          </a:prstGeom>
        </p:spPr>
        <p:txBody>
          <a:bodyPr vert="horz" lIns="91426" tIns="45713" rIns="91426" bIns="45713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quarter" idx="1"/>
          </p:nvPr>
        </p:nvSpPr>
        <p:spPr>
          <a:xfrm>
            <a:off x="3849689" y="0"/>
            <a:ext cx="2946400" cy="496888"/>
          </a:xfrm>
          <a:prstGeom prst="rect">
            <a:avLst/>
          </a:prstGeom>
        </p:spPr>
        <p:txBody>
          <a:bodyPr vert="horz" lIns="91426" tIns="45713" rIns="91426" bIns="45713" rtlCol="0"/>
          <a:lstStyle>
            <a:lvl1pPr algn="r">
              <a:defRPr sz="1200"/>
            </a:lvl1pPr>
          </a:lstStyle>
          <a:p>
            <a:fld id="{0D480471-6680-4371-9DA1-C9B2C11DF7D3}" type="datetimeFigureOut">
              <a:rPr lang="zh-TW" altLang="en-US" smtClean="0"/>
              <a:t>2016/11/27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2"/>
          </p:nvPr>
        </p:nvSpPr>
        <p:spPr>
          <a:xfrm>
            <a:off x="1" y="9428164"/>
            <a:ext cx="2946400" cy="496887"/>
          </a:xfrm>
          <a:prstGeom prst="rect">
            <a:avLst/>
          </a:prstGeom>
        </p:spPr>
        <p:txBody>
          <a:bodyPr vert="horz" lIns="91426" tIns="45713" rIns="91426" bIns="45713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3"/>
          </p:nvPr>
        </p:nvSpPr>
        <p:spPr>
          <a:xfrm>
            <a:off x="3849689" y="9428164"/>
            <a:ext cx="2946400" cy="496887"/>
          </a:xfrm>
          <a:prstGeom prst="rect">
            <a:avLst/>
          </a:prstGeom>
        </p:spPr>
        <p:txBody>
          <a:bodyPr vert="horz" lIns="91426" tIns="45713" rIns="91426" bIns="45713" rtlCol="0" anchor="b"/>
          <a:lstStyle>
            <a:lvl1pPr algn="r">
              <a:defRPr sz="1200"/>
            </a:lvl1pPr>
          </a:lstStyle>
          <a:p>
            <a:fld id="{6B2343CA-D3F5-4330-9892-CB5807B77581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71385576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46400" cy="496809"/>
          </a:xfrm>
          <a:prstGeom prst="rect">
            <a:avLst/>
          </a:prstGeom>
        </p:spPr>
        <p:txBody>
          <a:bodyPr vert="horz" lIns="91426" tIns="45713" rIns="91426" bIns="45713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49689" y="0"/>
            <a:ext cx="2946400" cy="496809"/>
          </a:xfrm>
          <a:prstGeom prst="rect">
            <a:avLst/>
          </a:prstGeom>
        </p:spPr>
        <p:txBody>
          <a:bodyPr vert="horz" lIns="91426" tIns="45713" rIns="91426" bIns="45713" rtlCol="0"/>
          <a:lstStyle>
            <a:lvl1pPr algn="r">
              <a:defRPr sz="1200"/>
            </a:lvl1pPr>
          </a:lstStyle>
          <a:p>
            <a:fld id="{11EA5F58-30CC-4E91-A35E-9ADD163E05C7}" type="datetimeFigureOut">
              <a:rPr lang="zh-TW" altLang="en-US" smtClean="0"/>
              <a:pPr/>
              <a:t>2016/11/27</a:t>
            </a:fld>
            <a:endParaRPr lang="zh-TW" altLang="en-US"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26" tIns="45713" rIns="91426" bIns="45713" rtlCol="0" anchor="ctr"/>
          <a:lstStyle/>
          <a:p>
            <a:endParaRPr lang="zh-TW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79451" y="4715711"/>
            <a:ext cx="5438775" cy="4466511"/>
          </a:xfrm>
          <a:prstGeom prst="rect">
            <a:avLst/>
          </a:prstGeom>
        </p:spPr>
        <p:txBody>
          <a:bodyPr vert="horz" lIns="91426" tIns="45713" rIns="91426" bIns="45713" rtlCol="0"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1" y="9428242"/>
            <a:ext cx="2946400" cy="496809"/>
          </a:xfrm>
          <a:prstGeom prst="rect">
            <a:avLst/>
          </a:prstGeom>
        </p:spPr>
        <p:txBody>
          <a:bodyPr vert="horz" lIns="91426" tIns="45713" rIns="91426" bIns="45713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49689" y="9428242"/>
            <a:ext cx="2946400" cy="496809"/>
          </a:xfrm>
          <a:prstGeom prst="rect">
            <a:avLst/>
          </a:prstGeom>
        </p:spPr>
        <p:txBody>
          <a:bodyPr vert="horz" lIns="91426" tIns="45713" rIns="91426" bIns="45713" rtlCol="0" anchor="b"/>
          <a:lstStyle>
            <a:lvl1pPr algn="r">
              <a:defRPr sz="1200"/>
            </a:lvl1pPr>
          </a:lstStyle>
          <a:p>
            <a:fld id="{07F629FB-4F80-4FEA-8A2E-A7C18F645E7E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85799015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986B10-D489-4C12-A36B-5B7505BADE33}" type="slidenum">
              <a:rPr lang="zh-TW" altLang="en-US" smtClean="0"/>
              <a:pPr/>
              <a:t>14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07471656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>
                <a:latin typeface="標楷體" panose="03000509000000000000" pitchFamily="65" charset="-120"/>
                <a:ea typeface="標楷體" panose="03000509000000000000" pitchFamily="65" charset="-120"/>
              </a:defRPr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rgbClr val="002060"/>
                </a:solidFill>
                <a:latin typeface="標楷體" panose="03000509000000000000" pitchFamily="65" charset="-120"/>
                <a:ea typeface="標楷體" panose="03000509000000000000" pitchFamily="65" charset="-12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 smtClean="0"/>
              <a:t>按一下以編輯母片副標題樣式</a:t>
            </a:r>
            <a:endParaRPr lang="zh-TW" altLang="en-US" dirty="0"/>
          </a:p>
        </p:txBody>
      </p:sp>
      <p:sp>
        <p:nvSpPr>
          <p:cNvPr id="5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7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7530DD8-FA89-4FC8-8651-2EF44A201131}" type="slidenum">
              <a:rPr lang="en-US" altLang="zh-TW"/>
              <a:pPr>
                <a:defRPr/>
              </a:pPr>
              <a:t>‹#›</a:t>
            </a:fld>
            <a:endParaRPr lang="en-US" altLang="zh-TW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  <p:hf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7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CFCF74-C7DB-4E16-A54C-C12E94956936}" type="slidenum">
              <a:rPr lang="en-US" altLang="zh-TW"/>
              <a:pPr>
                <a:defRPr/>
              </a:pPr>
              <a:t>‹#›</a:t>
            </a:fld>
            <a:endParaRPr lang="en-US" altLang="zh-TW" dirty="0"/>
          </a:p>
        </p:txBody>
      </p:sp>
      <p:pic>
        <p:nvPicPr>
          <p:cNvPr id="10" name="Picture 3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8196" y="6432291"/>
            <a:ext cx="816447" cy="3345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  <p:hf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7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76C85F-2CEA-4026-BD60-F721768A4C50}" type="slidenum">
              <a:rPr lang="en-US" altLang="zh-TW"/>
              <a:pPr>
                <a:defRPr/>
              </a:pPr>
              <a:t>‹#›</a:t>
            </a:fld>
            <a:endParaRPr lang="en-US" altLang="zh-TW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  <p:hf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>
  <p:cSld name="標題，四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 sz="quarter"/>
          </p:nvPr>
        </p:nvSpPr>
        <p:spPr>
          <a:xfrm>
            <a:off x="609600" y="304800"/>
            <a:ext cx="7772400" cy="1143000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quarter" idx="1"/>
          </p:nvPr>
        </p:nvSpPr>
        <p:spPr>
          <a:xfrm>
            <a:off x="838200" y="1905000"/>
            <a:ext cx="3810000" cy="1981200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quarter" idx="2"/>
          </p:nvPr>
        </p:nvSpPr>
        <p:spPr>
          <a:xfrm>
            <a:off x="4800600" y="1905000"/>
            <a:ext cx="3810000" cy="1981200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內容版面配置區 4"/>
          <p:cNvSpPr>
            <a:spLocks noGrp="1"/>
          </p:cNvSpPr>
          <p:nvPr>
            <p:ph sz="quarter" idx="3"/>
          </p:nvPr>
        </p:nvSpPr>
        <p:spPr>
          <a:xfrm>
            <a:off x="838200" y="4038600"/>
            <a:ext cx="3810000" cy="1981200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800600" y="4038600"/>
            <a:ext cx="3810000" cy="1981200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 dirty="0"/>
          </a:p>
        </p:txBody>
      </p:sp>
      <p:sp>
        <p:nvSpPr>
          <p:cNvPr id="7" name="Rectangle 6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8" name="Rectangle 6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9" name="Rectangle 6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4722834-2AFA-45CA-8B0D-7094FC30873B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91761386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訂版面配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zh-TW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zh-TW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2AEEA4C-195F-4EC9-9B7A-B2194C149270}" type="slidenum">
              <a:rPr lang="en-US" altLang="zh-TW" smtClean="0"/>
              <a:pPr>
                <a:defRPr/>
              </a:pPr>
              <a:t>‹#›</a:t>
            </a:fld>
            <a:endParaRPr lang="en-US" altLang="zh-TW" dirty="0"/>
          </a:p>
        </p:txBody>
      </p:sp>
    </p:spTree>
    <p:extLst>
      <p:ext uri="{BB962C8B-B14F-4D97-AF65-F5344CB8AC3E}">
        <p14:creationId xmlns:p14="http://schemas.microsoft.com/office/powerpoint/2010/main" val="167516411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 userDrawn="1"/>
        </p:nvSpPr>
        <p:spPr>
          <a:xfrm>
            <a:off x="467544" y="1196752"/>
            <a:ext cx="5040560" cy="72008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t="100000" r="100000"/>
            </a:path>
            <a:tileRect l="-100000" b="-100000"/>
          </a:gra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TW" altLang="en-US"/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44624"/>
            <a:ext cx="8229600" cy="1143000"/>
          </a:xfrm>
        </p:spPr>
        <p:txBody>
          <a:bodyPr/>
          <a:lstStyle>
            <a:lvl1pPr algn="l">
              <a:defRPr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511944" y="1412776"/>
            <a:ext cx="8229600" cy="4525963"/>
          </a:xfrm>
        </p:spPr>
        <p:txBody>
          <a:bodyPr/>
          <a:lstStyle>
            <a:lvl1pPr>
              <a:defRPr>
                <a:latin typeface="+mn-lt"/>
                <a:ea typeface="標楷體" panose="03000509000000000000" pitchFamily="65" charset="-120"/>
              </a:defRPr>
            </a:lvl1pPr>
            <a:lvl2pPr>
              <a:defRPr>
                <a:latin typeface="+mn-lt"/>
                <a:ea typeface="標楷體" panose="03000509000000000000" pitchFamily="65" charset="-120"/>
              </a:defRPr>
            </a:lvl2pPr>
            <a:lvl3pPr>
              <a:defRPr>
                <a:latin typeface="+mn-lt"/>
                <a:ea typeface="標楷體" panose="03000509000000000000" pitchFamily="65" charset="-120"/>
              </a:defRPr>
            </a:lvl3pPr>
            <a:lvl4pPr>
              <a:defRPr>
                <a:latin typeface="+mn-lt"/>
                <a:ea typeface="標楷體" panose="03000509000000000000" pitchFamily="65" charset="-120"/>
              </a:defRPr>
            </a:lvl4pPr>
            <a:lvl5pPr>
              <a:defRPr>
                <a:latin typeface="+mn-lt"/>
                <a:ea typeface="標楷體" panose="03000509000000000000" pitchFamily="65" charset="-120"/>
              </a:defRPr>
            </a:lvl5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7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 dirty="0"/>
          </a:p>
        </p:txBody>
      </p:sp>
      <p:sp>
        <p:nvSpPr>
          <p:cNvPr id="8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9CAC35-CEA6-42A8-8F3E-6FCE46F66EDE}" type="slidenum">
              <a:rPr lang="en-US" altLang="zh-TW"/>
              <a:pPr>
                <a:defRPr/>
              </a:pPr>
              <a:t>‹#›</a:t>
            </a:fld>
            <a:endParaRPr lang="en-US" altLang="zh-TW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區段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7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B946C5-D479-4C9B-82A5-DF3F4C5C9BB7}" type="slidenum">
              <a:rPr lang="en-US" altLang="zh-TW"/>
              <a:pPr>
                <a:defRPr/>
              </a:pPr>
              <a:t>‹#›</a:t>
            </a:fld>
            <a:endParaRPr lang="en-US" altLang="zh-TW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  <p:hf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Box 12"/>
          <p:cNvSpPr txBox="1">
            <a:spLocks noChangeArrowheads="1"/>
          </p:cNvSpPr>
          <p:nvPr userDrawn="1"/>
        </p:nvSpPr>
        <p:spPr bwMode="auto">
          <a:xfrm>
            <a:off x="0" y="0"/>
            <a:ext cx="0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  <a:defRPr/>
            </a:pPr>
            <a:endParaRPr lang="en-US" altLang="zh-TW" sz="1400" b="1" dirty="0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9" name="矩形 8"/>
          <p:cNvSpPr/>
          <p:nvPr userDrawn="1"/>
        </p:nvSpPr>
        <p:spPr>
          <a:xfrm>
            <a:off x="467544" y="1268760"/>
            <a:ext cx="5040560" cy="72008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t="100000" r="100000"/>
            </a:path>
            <a:tileRect l="-100000" b="-100000"/>
          </a:gra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TW" altLang="en-US"/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10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 dirty="0"/>
          </a:p>
        </p:txBody>
      </p:sp>
      <p:sp>
        <p:nvSpPr>
          <p:cNvPr id="11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12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C7658CB-C64B-454D-B4E1-945A45CC2460}" type="slidenum">
              <a:rPr lang="en-US" altLang="zh-TW"/>
              <a:pPr>
                <a:defRPr/>
              </a:pPr>
              <a:t>‹#›</a:t>
            </a:fld>
            <a:endParaRPr lang="en-US" altLang="zh-TW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 userDrawn="1"/>
        </p:nvSpPr>
        <p:spPr>
          <a:xfrm>
            <a:off x="467544" y="1196752"/>
            <a:ext cx="5040560" cy="72008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t="100000" r="100000"/>
            </a:path>
            <a:tileRect l="-100000" b="-100000"/>
          </a:gra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TW" altLang="en-US"/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 dirty="0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9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10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11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EF3C25-D4C7-4D6F-9C7A-32A824DF13A9}" type="slidenum">
              <a:rPr lang="en-US" altLang="zh-TW"/>
              <a:pPr>
                <a:defRPr/>
              </a:pPr>
              <a:t>‹#›</a:t>
            </a:fld>
            <a:endParaRPr lang="en-US" altLang="zh-TW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  <p:hf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9" descr="TPR"/>
          <p:cNvPicPr>
            <a:picLocks noChangeAspect="1" noChangeArrowheads="1"/>
          </p:cNvPicPr>
          <p:nvPr userDrawn="1"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763" y="3175"/>
            <a:ext cx="1587" cy="1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矩形 4"/>
          <p:cNvSpPr/>
          <p:nvPr userDrawn="1"/>
        </p:nvSpPr>
        <p:spPr>
          <a:xfrm>
            <a:off x="467544" y="1196752"/>
            <a:ext cx="5040560" cy="72008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t="100000" r="100000"/>
            </a:path>
            <a:tileRect l="-100000" b="-100000"/>
          </a:gra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TW" altLang="en-US"/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44624"/>
            <a:ext cx="8229600" cy="1143000"/>
          </a:xfrm>
        </p:spPr>
        <p:txBody>
          <a:bodyPr/>
          <a:lstStyle>
            <a:lvl1pPr algn="l">
              <a:defRPr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 dirty="0"/>
          </a:p>
        </p:txBody>
      </p:sp>
      <p:sp>
        <p:nvSpPr>
          <p:cNvPr id="6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7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9" descr="TPR"/>
          <p:cNvPicPr>
            <a:picLocks noChangeAspect="1" noChangeArrowheads="1"/>
          </p:cNvPicPr>
          <p:nvPr userDrawn="1"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763" y="3175"/>
            <a:ext cx="1587" cy="1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8504F9B-0007-4465-9805-DCEE2D4CD465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7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8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A180B8-946B-498E-8C86-3E592CE98C19}" type="slidenum">
              <a:rPr lang="en-US" altLang="zh-TW"/>
              <a:pPr>
                <a:defRPr/>
              </a:pPr>
              <a:t>‹#›</a:t>
            </a:fld>
            <a:endParaRPr lang="en-US" altLang="zh-TW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  <p:hf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zh-TW" altLang="en-US" noProof="0" smtClean="0"/>
              <a:t>按一下圖示以新增圖片</a:t>
            </a:r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7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8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BCCBD8-C958-4566-BD04-66FA8F844C31}" type="slidenum">
              <a:rPr lang="en-US" altLang="zh-TW"/>
              <a:pPr>
                <a:defRPr/>
              </a:pPr>
              <a:t>‹#›</a:t>
            </a:fld>
            <a:endParaRPr lang="en-US" altLang="zh-TW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  <p:hf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標題版面配置區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按一下以編輯母片標題樣式</a:t>
            </a:r>
          </a:p>
        </p:txBody>
      </p:sp>
      <p:sp>
        <p:nvSpPr>
          <p:cNvPr id="1027" name="文字版面配置區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微軟正黑體" pitchFamily="34" charset="-120"/>
                <a:ea typeface="微軟正黑體" pitchFamily="34" charset="-12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微軟正黑體" pitchFamily="34" charset="-120"/>
                <a:ea typeface="微軟正黑體" pitchFamily="34" charset="-12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微軟正黑體" pitchFamily="34" charset="-120"/>
                <a:ea typeface="微軟正黑體" pitchFamily="34" charset="-120"/>
              </a:defRPr>
            </a:lvl1pPr>
          </a:lstStyle>
          <a:p>
            <a:pPr>
              <a:defRPr/>
            </a:pPr>
            <a:endParaRPr lang="en-US" altLang="zh-TW" dirty="0"/>
          </a:p>
        </p:txBody>
      </p:sp>
      <p:sp>
        <p:nvSpPr>
          <p:cNvPr id="16" name="矩形 15"/>
          <p:cNvSpPr/>
          <p:nvPr/>
        </p:nvSpPr>
        <p:spPr>
          <a:xfrm>
            <a:off x="0" y="0"/>
            <a:ext cx="9144000" cy="1484784"/>
          </a:xfrm>
          <a:prstGeom prst="rect">
            <a:avLst/>
          </a:prstGeom>
          <a:gradFill>
            <a:gsLst>
              <a:gs pos="77000">
                <a:schemeClr val="bg1"/>
              </a:gs>
              <a:gs pos="100000">
                <a:schemeClr val="accent5">
                  <a:lumMod val="20000"/>
                  <a:lumOff val="80000"/>
                </a:schemeClr>
              </a:gs>
            </a:gsLst>
            <a:lin ang="16200000" scaled="1"/>
          </a:gra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TW" altLang="en-US"/>
          </a:p>
        </p:txBody>
      </p:sp>
      <p:sp>
        <p:nvSpPr>
          <p:cNvPr id="17" name="矩形 16"/>
          <p:cNvSpPr/>
          <p:nvPr/>
        </p:nvSpPr>
        <p:spPr>
          <a:xfrm rot="16200000">
            <a:off x="-866862" y="4583894"/>
            <a:ext cx="3140968" cy="1407243"/>
          </a:xfrm>
          <a:prstGeom prst="rect">
            <a:avLst/>
          </a:prstGeom>
          <a:gradFill>
            <a:gsLst>
              <a:gs pos="51000">
                <a:schemeClr val="bg1">
                  <a:alpha val="37000"/>
                </a:schemeClr>
              </a:gs>
              <a:gs pos="100000">
                <a:schemeClr val="accent6">
                  <a:lumMod val="40000"/>
                  <a:lumOff val="60000"/>
                </a:schemeClr>
              </a:gs>
            </a:gsLst>
            <a:lin ang="15000000" scaled="0"/>
          </a:gra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TW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58" r:id="rId1"/>
    <p:sldLayoutId id="2147484059" r:id="rId2"/>
    <p:sldLayoutId id="2147484060" r:id="rId3"/>
    <p:sldLayoutId id="2147484061" r:id="rId4"/>
    <p:sldLayoutId id="2147484062" r:id="rId5"/>
    <p:sldLayoutId id="2147484063" r:id="rId6"/>
    <p:sldLayoutId id="2147484064" r:id="rId7"/>
    <p:sldLayoutId id="2147484065" r:id="rId8"/>
    <p:sldLayoutId id="2147484066" r:id="rId9"/>
    <p:sldLayoutId id="2147484067" r:id="rId10"/>
    <p:sldLayoutId id="2147484068" r:id="rId11"/>
    <p:sldLayoutId id="2147484070" r:id="rId12"/>
    <p:sldLayoutId id="2147484071" r:id="rId13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微軟正黑體" pitchFamily="34" charset="-120"/>
          <a:ea typeface="微軟正黑體" pitchFamily="34" charset="-120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微軟正黑體" pitchFamily="34" charset="-120"/>
          <a:ea typeface="微軟正黑體" pitchFamily="34" charset="-12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微軟正黑體" pitchFamily="34" charset="-120"/>
          <a:ea typeface="微軟正黑體" pitchFamily="34" charset="-12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微軟正黑體" pitchFamily="34" charset="-120"/>
          <a:ea typeface="微軟正黑體" pitchFamily="34" charset="-12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微軟正黑體" pitchFamily="34" charset="-120"/>
          <a:ea typeface="微軟正黑體" pitchFamily="34" charset="-12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微軟正黑體" pitchFamily="34" charset="-120"/>
          <a:ea typeface="微軟正黑體" pitchFamily="34" charset="-12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微軟正黑體" pitchFamily="34" charset="-120"/>
          <a:ea typeface="微軟正黑體" pitchFamily="34" charset="-12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微軟正黑體" pitchFamily="34" charset="-120"/>
          <a:ea typeface="微軟正黑體" pitchFamily="34" charset="-12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微軟正黑體" pitchFamily="34" charset="-120"/>
          <a:ea typeface="微軟正黑體" pitchFamily="34" charset="-12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微軟正黑體" pitchFamily="34" charset="-120"/>
          <a:ea typeface="微軟正黑體" pitchFamily="34" charset="-120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微軟正黑體" pitchFamily="34" charset="-120"/>
          <a:ea typeface="微軟正黑體" pitchFamily="34" charset="-120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微軟正黑體" pitchFamily="34" charset="-120"/>
          <a:ea typeface="微軟正黑體" pitchFamily="34" charset="-120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微軟正黑體" pitchFamily="34" charset="-120"/>
          <a:ea typeface="微軟正黑體" pitchFamily="34" charset="-120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微軟正黑體" pitchFamily="34" charset="-120"/>
          <a:ea typeface="微軟正黑體" pitchFamily="34" charset="-120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hyperlink" Target="http://www.fda.gov.tw/" TargetMode="Externa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jpe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文字方塊 10"/>
          <p:cNvSpPr txBox="1"/>
          <p:nvPr/>
        </p:nvSpPr>
        <p:spPr>
          <a:xfrm>
            <a:off x="3538202" y="3899880"/>
            <a:ext cx="3967936" cy="12178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32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講師：</a:t>
            </a:r>
            <a:endParaRPr lang="en-US" altLang="zh-TW" sz="3200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endParaRPr lang="en-US" altLang="zh-TW" sz="1050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TW" altLang="en-US" sz="24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時間：</a:t>
            </a:r>
            <a:endParaRPr lang="en-US" altLang="zh-TW" sz="2400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TW" altLang="en-US" sz="24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地點：</a:t>
            </a:r>
            <a:endParaRPr lang="zh-TW" altLang="en-US" sz="24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4" name="文字方塊 13"/>
          <p:cNvSpPr txBox="1"/>
          <p:nvPr/>
        </p:nvSpPr>
        <p:spPr>
          <a:xfrm>
            <a:off x="3596883" y="2348880"/>
            <a:ext cx="5295596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8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sz="28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講師所屬機構單位</a:t>
            </a:r>
            <a:r>
              <a:rPr lang="en-US" altLang="zh-TW" sz="28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例：正確用藥教育資源中心</a:t>
            </a:r>
            <a:r>
              <a:rPr lang="en-US" altLang="zh-TW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_____</a:t>
            </a:r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醫院、社區用藥諮詢站</a:t>
            </a:r>
            <a:r>
              <a:rPr lang="en-US" altLang="zh-TW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______</a:t>
            </a:r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藥局等</a:t>
            </a:r>
            <a:endParaRPr lang="zh-TW" altLang="en-US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8" name="文字方塊 7"/>
          <p:cNvSpPr txBox="1"/>
          <p:nvPr/>
        </p:nvSpPr>
        <p:spPr>
          <a:xfrm>
            <a:off x="727226" y="205920"/>
            <a:ext cx="787034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2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衛生福利部食品藥物管理</a:t>
            </a:r>
            <a:r>
              <a:rPr lang="zh-TW" altLang="en-US" sz="24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署</a:t>
            </a:r>
            <a:r>
              <a:rPr lang="en-US" altLang="zh-TW" sz="24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/>
            </a:r>
            <a:br>
              <a:rPr lang="en-US" altLang="zh-TW" sz="24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</a:br>
            <a:r>
              <a:rPr lang="en-US" altLang="zh-TW" sz="24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105</a:t>
            </a:r>
            <a:r>
              <a:rPr lang="zh-TW" altLang="en-US" sz="24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年度</a:t>
            </a:r>
            <a:r>
              <a:rPr lang="zh-TW" altLang="en-US" sz="2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友善正確用藥教育概念推廣計畫</a:t>
            </a:r>
          </a:p>
        </p:txBody>
      </p:sp>
      <p:pic>
        <p:nvPicPr>
          <p:cNvPr id="16" name="圖片 1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9552" y="253378"/>
            <a:ext cx="1218154" cy="798099"/>
          </a:xfrm>
          <a:prstGeom prst="rect">
            <a:avLst/>
          </a:prstGeom>
        </p:spPr>
      </p:pic>
      <p:pic>
        <p:nvPicPr>
          <p:cNvPr id="22" name="圖片 21" descr="藥博士(右).jp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5496" y="1685718"/>
            <a:ext cx="3280459" cy="4510024"/>
          </a:xfrm>
          <a:prstGeom prst="rect">
            <a:avLst/>
          </a:prstGeom>
        </p:spPr>
      </p:pic>
      <p:sp>
        <p:nvSpPr>
          <p:cNvPr id="2" name="矩形 1"/>
          <p:cNvSpPr/>
          <p:nvPr/>
        </p:nvSpPr>
        <p:spPr>
          <a:xfrm>
            <a:off x="755576" y="1388974"/>
            <a:ext cx="7200798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zh-TW" altLang="en-US" sz="4400" b="1" cap="none" spc="0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正確使用指示藥及成藥</a:t>
            </a:r>
            <a:endParaRPr lang="zh-TW" altLang="en-US" sz="4400" b="1" cap="none" spc="0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tx1">
                  <a:lumMod val="95000"/>
                  <a:lumOff val="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grpSp>
        <p:nvGrpSpPr>
          <p:cNvPr id="4" name="群組 3"/>
          <p:cNvGrpSpPr/>
          <p:nvPr/>
        </p:nvGrpSpPr>
        <p:grpSpPr>
          <a:xfrm>
            <a:off x="1872220" y="6205860"/>
            <a:ext cx="7103500" cy="642658"/>
            <a:chOff x="1872220" y="6205860"/>
            <a:chExt cx="7103500" cy="642658"/>
          </a:xfrm>
        </p:grpSpPr>
        <p:sp>
          <p:nvSpPr>
            <p:cNvPr id="17" name="文字方塊 16"/>
            <p:cNvSpPr txBox="1"/>
            <p:nvPr/>
          </p:nvSpPr>
          <p:spPr>
            <a:xfrm>
              <a:off x="3041441" y="6439295"/>
              <a:ext cx="1620957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TW" altLang="en-US" sz="1600" dirty="0" smtClean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食品藥物管理署</a:t>
              </a:r>
              <a:endParaRPr lang="zh-TW" altLang="en-US" sz="160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20" name="文字方塊 19"/>
            <p:cNvSpPr txBox="1"/>
            <p:nvPr/>
          </p:nvSpPr>
          <p:spPr>
            <a:xfrm>
              <a:off x="5508104" y="6402813"/>
              <a:ext cx="3467616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TW" altLang="en-US" sz="1600" dirty="0" smtClean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財團法人</a:t>
              </a:r>
              <a:r>
                <a:rPr lang="zh-TW" altLang="en-US" sz="1600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醫院評鑑暨醫療品質策進會</a:t>
              </a:r>
            </a:p>
          </p:txBody>
        </p:sp>
        <p:pic>
          <p:nvPicPr>
            <p:cNvPr id="12" name="圖片 11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494810" y="6331973"/>
              <a:ext cx="595924" cy="390432"/>
            </a:xfrm>
            <a:prstGeom prst="rect">
              <a:avLst/>
            </a:prstGeom>
          </p:spPr>
        </p:pic>
        <p:pic>
          <p:nvPicPr>
            <p:cNvPr id="3" name="圖片 2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72220" y="6207167"/>
              <a:ext cx="622589" cy="602674"/>
            </a:xfrm>
            <a:prstGeom prst="rect">
              <a:avLst/>
            </a:prstGeom>
          </p:spPr>
        </p:pic>
        <p:pic>
          <p:nvPicPr>
            <p:cNvPr id="1026" name="Picture 2" descr="\\files3\公用區\02.醫策會企業識別系統CIS\醫策會標誌LOGO\20150617_LOGO-醫策會簡稱(JPG).jpg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79036" y="6205860"/>
              <a:ext cx="720080" cy="64265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2971191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編號版面配置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931A8E-9512-40D1-AF1F-443B11AEBA98}" type="slidenum">
              <a:rPr lang="zh-TW" altLang="en-US" smtClean="0"/>
              <a:pPr/>
              <a:t>10</a:t>
            </a:fld>
            <a:endParaRPr lang="zh-TW" altLang="en-US"/>
          </a:p>
        </p:txBody>
      </p:sp>
      <p:sp>
        <p:nvSpPr>
          <p:cNvPr id="4" name="文字方塊 3"/>
          <p:cNvSpPr txBox="1"/>
          <p:nvPr/>
        </p:nvSpPr>
        <p:spPr>
          <a:xfrm>
            <a:off x="179512" y="207708"/>
            <a:ext cx="676875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4000" b="1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能力三  </a:t>
            </a:r>
            <a:r>
              <a:rPr lang="zh-TW" altLang="en-US" sz="40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看</a:t>
            </a:r>
            <a:r>
              <a:rPr lang="zh-TW" altLang="en-US" sz="4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清楚藥品標示</a:t>
            </a:r>
          </a:p>
        </p:txBody>
      </p:sp>
      <p:sp>
        <p:nvSpPr>
          <p:cNvPr id="9" name="文字方塊 8"/>
          <p:cNvSpPr txBox="1"/>
          <p:nvPr/>
        </p:nvSpPr>
        <p:spPr>
          <a:xfrm>
            <a:off x="323528" y="1412776"/>
            <a:ext cx="7992888" cy="53399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zh-TW" altLang="en-US" sz="2500" b="1" dirty="0" smtClean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保存</a:t>
            </a:r>
            <a:r>
              <a:rPr lang="zh-TW" altLang="en-US" sz="2500" b="1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期限和方法</a:t>
            </a:r>
            <a:r>
              <a:rPr lang="zh-TW" altLang="en-US" sz="2500" b="1" dirty="0" smtClean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：</a:t>
            </a:r>
            <a:endParaRPr lang="en-US" altLang="zh-TW" sz="2500" b="1" dirty="0" smtClean="0">
              <a:solidFill>
                <a:srgbClr val="0000FF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TW" altLang="en-US" sz="2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請檢視藥品是否</a:t>
            </a:r>
            <a:r>
              <a:rPr lang="zh-TW" altLang="en-US" sz="2000" b="1" dirty="0">
                <a:solidFill>
                  <a:srgbClr val="00B05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已過期、變質或變色</a:t>
            </a:r>
            <a:r>
              <a:rPr lang="zh-TW" altLang="en-US" sz="20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。</a:t>
            </a:r>
            <a:endParaRPr lang="zh-TW" altLang="en-US" sz="2000" dirty="0"/>
          </a:p>
          <a:p>
            <a:r>
              <a:rPr lang="en-US" altLang="zh-TW" sz="20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1</a:t>
            </a:r>
            <a:r>
              <a:rPr lang="zh-TW" altLang="en-US" sz="20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、藥品保存</a:t>
            </a:r>
            <a:r>
              <a:rPr lang="en-US" altLang="zh-TW" sz="20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:</a:t>
            </a:r>
            <a:r>
              <a:rPr lang="zh-TW" altLang="en-US" sz="2000" b="1" dirty="0" smtClean="0">
                <a:solidFill>
                  <a:schemeClr val="accent6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「防潮」、「避熱」、「避光」</a:t>
            </a:r>
            <a:endParaRPr lang="en-US" altLang="zh-TW" sz="2000" b="1" dirty="0" smtClean="0">
              <a:solidFill>
                <a:schemeClr val="accent6">
                  <a:lumMod val="7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en-US" altLang="zh-TW" sz="20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2</a:t>
            </a:r>
            <a:r>
              <a:rPr lang="zh-TW" altLang="en-US" sz="20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、固定存放，避免兒童取得</a:t>
            </a:r>
            <a:endParaRPr lang="en-US" altLang="zh-TW" sz="2000" b="1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en-US" altLang="zh-TW" sz="20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3</a:t>
            </a:r>
            <a:r>
              <a:rPr lang="zh-TW" altLang="en-US" sz="20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、保持原包裝、說明書</a:t>
            </a:r>
            <a:endParaRPr lang="en-US" altLang="zh-TW" sz="2000" b="1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en-US" altLang="zh-TW" sz="20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4</a:t>
            </a:r>
            <a:r>
              <a:rPr lang="zh-TW" altLang="en-US" sz="20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、內服、外用分開放</a:t>
            </a:r>
            <a:endParaRPr lang="en-US" altLang="zh-TW" sz="2000" b="1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endParaRPr lang="en-US" altLang="zh-TW" sz="1600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zh-TW" altLang="en-US" sz="2500" b="1" dirty="0" smtClean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家</a:t>
            </a:r>
            <a:r>
              <a:rPr lang="zh-TW" altLang="en-US" sz="2500" b="1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中過期、不需使用的藥品處理</a:t>
            </a:r>
            <a:r>
              <a:rPr lang="zh-TW" altLang="en-US" sz="2500" b="1" dirty="0" smtClean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：</a:t>
            </a:r>
            <a:endParaRPr lang="en-US" altLang="zh-TW" sz="2500" b="1" dirty="0" smtClean="0">
              <a:solidFill>
                <a:srgbClr val="0000FF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endParaRPr lang="en-US" altLang="zh-TW" sz="2500" b="1" dirty="0" smtClean="0">
              <a:solidFill>
                <a:srgbClr val="0000FF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endParaRPr lang="en-US" altLang="zh-TW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endParaRPr lang="en-US" altLang="zh-TW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endParaRPr lang="en-US" altLang="zh-TW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endParaRPr lang="en-US" altLang="zh-TW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TW" altLang="en-US" sz="2000" b="1" dirty="0" smtClean="0">
                <a:latin typeface="+mn-ea"/>
                <a:ea typeface="+mn-ea"/>
              </a:rPr>
              <a:t>正確</a:t>
            </a:r>
            <a:r>
              <a:rPr lang="zh-TW" altLang="en-US" sz="2000" b="1" dirty="0">
                <a:latin typeface="+mn-ea"/>
                <a:ea typeface="+mn-ea"/>
              </a:rPr>
              <a:t>處理藥品方式</a:t>
            </a:r>
            <a:r>
              <a:rPr lang="en-US" altLang="zh-TW" sz="2000" b="1" dirty="0">
                <a:latin typeface="+mn-ea"/>
                <a:ea typeface="+mn-ea"/>
              </a:rPr>
              <a:t>: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zh-TW" altLang="en-US" sz="2000" b="1" dirty="0">
                <a:latin typeface="+mn-ea"/>
                <a:ea typeface="+mn-ea"/>
              </a:rPr>
              <a:t>依</a:t>
            </a:r>
            <a:r>
              <a:rPr lang="zh-TW" altLang="en-US" sz="2000" b="1" dirty="0">
                <a:solidFill>
                  <a:srgbClr val="0000FF"/>
                </a:solidFill>
                <a:latin typeface="+mn-ea"/>
                <a:ea typeface="+mn-ea"/>
              </a:rPr>
              <a:t>廢舊藥品清除</a:t>
            </a:r>
            <a:r>
              <a:rPr lang="en-US" altLang="zh-TW" sz="2000" b="1" dirty="0">
                <a:solidFill>
                  <a:srgbClr val="0000FF"/>
                </a:solidFill>
                <a:latin typeface="+mn-ea"/>
                <a:ea typeface="+mn-ea"/>
              </a:rPr>
              <a:t>6</a:t>
            </a:r>
            <a:r>
              <a:rPr lang="zh-TW" altLang="en-US" sz="2000" b="1" dirty="0">
                <a:solidFill>
                  <a:srgbClr val="0000FF"/>
                </a:solidFill>
                <a:latin typeface="+mn-ea"/>
                <a:ea typeface="+mn-ea"/>
              </a:rPr>
              <a:t>步驟</a:t>
            </a:r>
            <a:r>
              <a:rPr lang="zh-TW" altLang="en-US" sz="2000" b="1" dirty="0">
                <a:latin typeface="+mn-ea"/>
                <a:ea typeface="+mn-ea"/>
              </a:rPr>
              <a:t>處理</a:t>
            </a:r>
            <a:endParaRPr lang="en-US" altLang="zh-TW" sz="2000" b="1" dirty="0">
              <a:latin typeface="+mn-ea"/>
              <a:ea typeface="+mn-ea"/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zh-TW" altLang="en-US" sz="2000" b="1" dirty="0">
                <a:latin typeface="+mn-ea"/>
                <a:ea typeface="+mn-ea"/>
              </a:rPr>
              <a:t>再隨一般垃圾</a:t>
            </a:r>
            <a:r>
              <a:rPr lang="zh-TW" altLang="en-US" sz="2000" b="1" dirty="0">
                <a:solidFill>
                  <a:srgbClr val="0000FF"/>
                </a:solidFill>
                <a:latin typeface="+mn-ea"/>
                <a:ea typeface="+mn-ea"/>
              </a:rPr>
              <a:t>包裝</a:t>
            </a:r>
            <a:r>
              <a:rPr lang="zh-TW" altLang="en-US" sz="2000" b="1" dirty="0">
                <a:latin typeface="+mn-ea"/>
                <a:ea typeface="+mn-ea"/>
              </a:rPr>
              <a:t>丟置垃圾車，進行</a:t>
            </a:r>
            <a:r>
              <a:rPr lang="zh-TW" altLang="en-US" sz="2000" b="1" dirty="0">
                <a:solidFill>
                  <a:srgbClr val="FF0000"/>
                </a:solidFill>
                <a:latin typeface="+mn-ea"/>
                <a:ea typeface="+mn-ea"/>
              </a:rPr>
              <a:t>高溫焚燒</a:t>
            </a:r>
            <a:endParaRPr lang="en-US" altLang="zh-TW" sz="2000" b="1" dirty="0">
              <a:latin typeface="+mn-ea"/>
              <a:ea typeface="+mn-ea"/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zh-TW" altLang="zh-TW" sz="2000" b="1" dirty="0">
                <a:solidFill>
                  <a:schemeClr val="accent6">
                    <a:lumMod val="50000"/>
                  </a:schemeClr>
                </a:solidFill>
                <a:latin typeface="+mn-ea"/>
                <a:ea typeface="+mn-ea"/>
              </a:rPr>
              <a:t>抗腫瘤藥</a:t>
            </a:r>
            <a:r>
              <a:rPr lang="zh-TW" altLang="en-US" sz="2000" b="1" dirty="0">
                <a:solidFill>
                  <a:schemeClr val="accent6">
                    <a:lumMod val="50000"/>
                  </a:schemeClr>
                </a:solidFill>
                <a:latin typeface="+mn-ea"/>
                <a:ea typeface="+mn-ea"/>
              </a:rPr>
              <a:t>品</a:t>
            </a:r>
            <a:r>
              <a:rPr lang="zh-TW" altLang="zh-TW" sz="2000" b="1" dirty="0">
                <a:latin typeface="+mn-ea"/>
                <a:ea typeface="+mn-ea"/>
              </a:rPr>
              <a:t>，拿回</a:t>
            </a:r>
            <a:r>
              <a:rPr lang="zh-TW" altLang="zh-TW" sz="2000" b="1" dirty="0">
                <a:solidFill>
                  <a:schemeClr val="accent6">
                    <a:lumMod val="50000"/>
                  </a:schemeClr>
                </a:solidFill>
                <a:latin typeface="+mn-ea"/>
                <a:ea typeface="+mn-ea"/>
              </a:rPr>
              <a:t>原醫療院</a:t>
            </a:r>
            <a:r>
              <a:rPr lang="zh-TW" altLang="zh-TW" sz="2000" b="1" dirty="0">
                <a:latin typeface="+mn-ea"/>
                <a:ea typeface="+mn-ea"/>
              </a:rPr>
              <a:t>所依「醫療廢棄物」處理</a:t>
            </a:r>
            <a:endParaRPr lang="zh-TW" altLang="en-US" sz="2000" dirty="0">
              <a:solidFill>
                <a:srgbClr val="FF0000"/>
              </a:solidFill>
              <a:latin typeface="+mn-ea"/>
              <a:ea typeface="+mn-ea"/>
            </a:endParaRPr>
          </a:p>
        </p:txBody>
      </p:sp>
      <p:pic>
        <p:nvPicPr>
          <p:cNvPr id="6" name="圖片 5" descr="600_235.jpg"/>
          <p:cNvPicPr>
            <a:picLocks noChangeAspect="1"/>
          </p:cNvPicPr>
          <p:nvPr/>
        </p:nvPicPr>
        <p:blipFill>
          <a:blip r:embed="rId2" cstate="print"/>
          <a:srcRect t="51369" r="55556" b="21256"/>
          <a:stretch>
            <a:fillRect/>
          </a:stretch>
        </p:blipFill>
        <p:spPr>
          <a:xfrm>
            <a:off x="6804248" y="644498"/>
            <a:ext cx="2117339" cy="1224136"/>
          </a:xfrm>
          <a:prstGeom prst="rect">
            <a:avLst/>
          </a:prstGeom>
        </p:spPr>
      </p:pic>
      <p:sp>
        <p:nvSpPr>
          <p:cNvPr id="3" name="橢圓形圖說文字 2"/>
          <p:cNvSpPr/>
          <p:nvPr/>
        </p:nvSpPr>
        <p:spPr>
          <a:xfrm>
            <a:off x="5374212" y="968146"/>
            <a:ext cx="1341380" cy="576064"/>
          </a:xfrm>
          <a:prstGeom prst="wedgeEllipseCallout">
            <a:avLst>
              <a:gd name="adj1" fmla="val 62757"/>
              <a:gd name="adj2" fmla="val -22478"/>
            </a:avLst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1400" dirty="0" smtClean="0">
                <a:solidFill>
                  <a:srgbClr val="00B05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製造日期</a:t>
            </a:r>
            <a:endParaRPr lang="zh-TW" altLang="en-US" sz="1400" dirty="0">
              <a:solidFill>
                <a:srgbClr val="00B05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0" name="橢圓 9"/>
          <p:cNvSpPr/>
          <p:nvPr/>
        </p:nvSpPr>
        <p:spPr>
          <a:xfrm>
            <a:off x="2294657" y="4022007"/>
            <a:ext cx="1417547" cy="1319737"/>
          </a:xfrm>
          <a:prstGeom prst="ellipse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cxnSp>
        <p:nvCxnSpPr>
          <p:cNvPr id="11" name="直線接點 10"/>
          <p:cNvCxnSpPr>
            <a:stCxn id="10" idx="1"/>
            <a:endCxn id="10" idx="5"/>
          </p:cNvCxnSpPr>
          <p:nvPr/>
        </p:nvCxnSpPr>
        <p:spPr>
          <a:xfrm>
            <a:off x="2502252" y="4215278"/>
            <a:ext cx="1002357" cy="933195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圖片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3961279"/>
            <a:ext cx="1567299" cy="1441195"/>
          </a:xfrm>
          <a:prstGeom prst="rect">
            <a:avLst/>
          </a:prstGeom>
        </p:spPr>
      </p:pic>
      <p:sp>
        <p:nvSpPr>
          <p:cNvPr id="13" name="橢圓 12"/>
          <p:cNvSpPr/>
          <p:nvPr/>
        </p:nvSpPr>
        <p:spPr>
          <a:xfrm>
            <a:off x="4078068" y="4040371"/>
            <a:ext cx="1296144" cy="1301973"/>
          </a:xfrm>
          <a:prstGeom prst="ellipse">
            <a:avLst/>
          </a:prstGeom>
          <a:blipFill dpi="0"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cxnSp>
        <p:nvCxnSpPr>
          <p:cNvPr id="16" name="直線接點 15"/>
          <p:cNvCxnSpPr>
            <a:stCxn id="13" idx="1"/>
            <a:endCxn id="13" idx="5"/>
          </p:cNvCxnSpPr>
          <p:nvPr/>
        </p:nvCxnSpPr>
        <p:spPr>
          <a:xfrm>
            <a:off x="4267884" y="4231041"/>
            <a:ext cx="916512" cy="920633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橢圓形圖說文字 27"/>
          <p:cNvSpPr/>
          <p:nvPr/>
        </p:nvSpPr>
        <p:spPr>
          <a:xfrm>
            <a:off x="5436096" y="1544210"/>
            <a:ext cx="1368153" cy="576064"/>
          </a:xfrm>
          <a:prstGeom prst="wedgeEllipseCallout">
            <a:avLst>
              <a:gd name="adj1" fmla="val 54450"/>
              <a:gd name="adj2" fmla="val -56149"/>
            </a:avLst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1400" dirty="0" smtClean="0">
                <a:solidFill>
                  <a:srgbClr val="00B05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保存期限</a:t>
            </a:r>
            <a:endParaRPr lang="zh-TW" altLang="en-US" sz="1400" dirty="0">
              <a:solidFill>
                <a:srgbClr val="00B05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2376743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編號版面配置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931A8E-9512-40D1-AF1F-443B11AEBA98}" type="slidenum">
              <a:rPr lang="zh-TW" altLang="en-US" smtClean="0"/>
              <a:pPr/>
              <a:t>11</a:t>
            </a:fld>
            <a:endParaRPr lang="zh-TW" altLang="en-US"/>
          </a:p>
        </p:txBody>
      </p:sp>
      <p:pic>
        <p:nvPicPr>
          <p:cNvPr id="1026" name="Picture 2" descr="C:\Users\viola.wang\Desktop\1-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052736"/>
            <a:ext cx="8868114" cy="57304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矩形 2"/>
          <p:cNvSpPr/>
          <p:nvPr/>
        </p:nvSpPr>
        <p:spPr>
          <a:xfrm>
            <a:off x="395536" y="380356"/>
            <a:ext cx="7128792" cy="707886"/>
          </a:xfrm>
          <a:prstGeom prst="rect">
            <a:avLst/>
          </a:prstGeom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r>
              <a:rPr lang="zh-TW" altLang="en-US" sz="4000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廢藥</a:t>
            </a:r>
            <a:r>
              <a:rPr lang="zh-TW" altLang="en-US" sz="4000" b="1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處理六</a:t>
            </a:r>
            <a:r>
              <a:rPr lang="zh-TW" altLang="en-US" sz="4000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步驟</a:t>
            </a:r>
          </a:p>
        </p:txBody>
      </p:sp>
    </p:spTree>
    <p:extLst>
      <p:ext uri="{BB962C8B-B14F-4D97-AF65-F5344CB8AC3E}">
        <p14:creationId xmlns:p14="http://schemas.microsoft.com/office/powerpoint/2010/main" val="29914387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zh-TW" sz="4000" b="1" kern="0" dirty="0"/>
              <a:t>能力三</a:t>
            </a:r>
            <a:r>
              <a:rPr lang="zh-TW" altLang="en-US" sz="4000" b="1" kern="0" dirty="0"/>
              <a:t>  看清楚藥品標示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179512" y="980728"/>
            <a:ext cx="8496944" cy="4525963"/>
          </a:xfrm>
          <a:solidFill>
            <a:schemeClr val="bg1"/>
          </a:solidFill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zh-TW" altLang="en-US" sz="2500" b="1" dirty="0" smtClean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要</a:t>
            </a:r>
            <a:r>
              <a:rPr lang="zh-TW" altLang="en-US" sz="2500" b="1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看外包裝有</a:t>
            </a:r>
            <a:r>
              <a:rPr lang="zh-TW" altLang="en-US" sz="2500" b="1" dirty="0" smtClean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沒有</a:t>
            </a:r>
            <a:r>
              <a:rPr lang="zh-TW" altLang="en-US" sz="2500" b="1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衛生福利部</a:t>
            </a:r>
            <a:r>
              <a:rPr lang="zh-TW" altLang="en-US" sz="2500" b="1" dirty="0" smtClean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核准的藥品許可證字號：</a:t>
            </a:r>
            <a:endParaRPr lang="en-US" altLang="zh-TW" sz="2500" b="1" dirty="0" smtClean="0">
              <a:solidFill>
                <a:srgbClr val="0000FF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zh-TW" altLang="zh-TW" sz="2500" dirty="0" smtClean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可</a:t>
            </a:r>
            <a:r>
              <a:rPr lang="zh-TW" altLang="zh-TW" sz="2500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上</a:t>
            </a:r>
            <a:r>
              <a:rPr lang="zh-TW" altLang="zh-TW" sz="25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衛生福利部食品藥物管理署網站</a:t>
            </a:r>
            <a:r>
              <a:rPr lang="zh-TW" altLang="zh-TW" sz="2500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首頁西藥醫療器材、含藥化粧品許可證查詢系統查詢核准字號</a:t>
            </a:r>
            <a:r>
              <a:rPr lang="zh-TW" altLang="zh-TW" sz="2500" dirty="0" smtClean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。</a:t>
            </a:r>
            <a:endParaRPr lang="en-US" altLang="zh-TW" sz="2500" dirty="0" smtClean="0">
              <a:latin typeface="微軟正黑體" panose="020B0604030504040204" pitchFamily="34" charset="-120"/>
              <a:ea typeface="微軟正黑體" panose="020B0604030504040204" pitchFamily="34" charset="-120"/>
              <a:cs typeface="Times New Roman" panose="02020603050405020304" pitchFamily="18" charset="0"/>
            </a:endParaRPr>
          </a:p>
          <a:p>
            <a:pPr lvl="1"/>
            <a:r>
              <a:rPr lang="zh-TW" altLang="zh-TW" sz="2500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官網：</a:t>
            </a:r>
            <a:r>
              <a:rPr lang="en-US" altLang="zh-TW" sz="2500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  <a:hlinkClick r:id="rId2"/>
              </a:rPr>
              <a:t>http://</a:t>
            </a:r>
            <a:r>
              <a:rPr lang="en-US" altLang="zh-TW" sz="2500" dirty="0" smtClean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  <a:hlinkClick r:id="rId2"/>
              </a:rPr>
              <a:t>www.fda.gov.tw</a:t>
            </a:r>
            <a:endParaRPr lang="en-US" altLang="zh-TW" sz="2500" dirty="0" smtClean="0">
              <a:latin typeface="微軟正黑體" panose="020B0604030504040204" pitchFamily="34" charset="-120"/>
              <a:ea typeface="微軟正黑體" panose="020B0604030504040204" pitchFamily="34" charset="-120"/>
              <a:cs typeface="Times New Roman" panose="02020603050405020304" pitchFamily="18" charset="0"/>
            </a:endParaRPr>
          </a:p>
          <a:p>
            <a:pPr lvl="1"/>
            <a:r>
              <a:rPr lang="zh-TW" altLang="en-US" sz="2500" dirty="0" smtClean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路徑：</a:t>
            </a:r>
            <a:r>
              <a:rPr lang="zh-TW" altLang="zh-TW" sz="2500" dirty="0" smtClean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首頁</a:t>
            </a:r>
            <a:r>
              <a:rPr lang="zh-TW" altLang="zh-TW" sz="2500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→業務專區→藥品→右方「資訊查詢」→藥物許可證暨相關資料查詢作業→西藥、醫療器材、含藥化粧品許可證</a:t>
            </a:r>
            <a:r>
              <a:rPr lang="zh-TW" altLang="zh-TW" sz="2500" dirty="0" smtClean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查詢。</a:t>
            </a:r>
            <a:endParaRPr lang="zh-TW" altLang="en-US" sz="2500" dirty="0">
              <a:latin typeface="微軟正黑體" panose="020B0604030504040204" pitchFamily="34" charset="-120"/>
              <a:ea typeface="微軟正黑體" panose="020B0604030504040204" pitchFamily="34" charset="-120"/>
              <a:cs typeface="Times New Roman" panose="02020603050405020304" pitchFamily="18" charset="0"/>
            </a:endParaRPr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3F2151-F539-4957-A3F3-BA4A806DF857}" type="slidenum">
              <a:rPr lang="zh-TW" altLang="en-US" smtClean="0"/>
              <a:pPr/>
              <a:t>12</a:t>
            </a:fld>
            <a:endParaRPr lang="zh-TW" altLang="en-US"/>
          </a:p>
        </p:txBody>
      </p:sp>
      <p:grpSp>
        <p:nvGrpSpPr>
          <p:cNvPr id="10" name="群組 9"/>
          <p:cNvGrpSpPr/>
          <p:nvPr/>
        </p:nvGrpSpPr>
        <p:grpSpPr>
          <a:xfrm>
            <a:off x="266316" y="4251298"/>
            <a:ext cx="8611371" cy="5514406"/>
            <a:chOff x="323530" y="1124744"/>
            <a:chExt cx="8611371" cy="5514406"/>
          </a:xfrm>
        </p:grpSpPr>
        <p:pic>
          <p:nvPicPr>
            <p:cNvPr id="11" name="Picture 2"/>
            <p:cNvPicPr>
              <a:picLocks noChangeAspect="1" noChangeArrowheads="1"/>
            </p:cNvPicPr>
            <p:nvPr/>
          </p:nvPicPr>
          <p:blipFill rotWithShape="1"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323530" y="1124744"/>
              <a:ext cx="8496944" cy="55144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12" name="群組 11"/>
            <p:cNvGrpSpPr/>
            <p:nvPr/>
          </p:nvGrpSpPr>
          <p:grpSpPr>
            <a:xfrm>
              <a:off x="2267746" y="1201371"/>
              <a:ext cx="1291184" cy="759553"/>
              <a:chOff x="2267744" y="1201367"/>
              <a:chExt cx="1291184" cy="759553"/>
            </a:xfrm>
          </p:grpSpPr>
          <p:sp>
            <p:nvSpPr>
              <p:cNvPr id="19" name="圓角矩形 18"/>
              <p:cNvSpPr/>
              <p:nvPr/>
            </p:nvSpPr>
            <p:spPr bwMode="auto">
              <a:xfrm>
                <a:off x="2267744" y="1556792"/>
                <a:ext cx="879022" cy="404128"/>
              </a:xfrm>
              <a:prstGeom prst="roundRect">
                <a:avLst/>
              </a:prstGeom>
              <a:solidFill>
                <a:schemeClr val="accent1">
                  <a:alpha val="0"/>
                </a:schemeClr>
              </a:solidFill>
              <a:ln w="50800" cap="flat" cmpd="sng" algn="ctr">
                <a:solidFill>
                  <a:srgbClr val="FF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kumimoji="1" lang="zh-TW" altLang="en-US" sz="800">
                  <a:latin typeface="Arial" charset="0"/>
                  <a:ea typeface="華康流隸體" pitchFamily="49" charset="-120"/>
                </a:endParaRPr>
              </a:p>
            </p:txBody>
          </p:sp>
          <p:sp>
            <p:nvSpPr>
              <p:cNvPr id="20" name="流程圖: 接點 19"/>
              <p:cNvSpPr/>
              <p:nvPr/>
            </p:nvSpPr>
            <p:spPr bwMode="auto">
              <a:xfrm>
                <a:off x="3059832" y="1201367"/>
                <a:ext cx="499096" cy="457200"/>
              </a:xfrm>
              <a:prstGeom prst="flowChartConnector">
                <a:avLst/>
              </a:prstGeom>
              <a:solidFill>
                <a:srgbClr val="FFFF00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kumimoji="1" lang="en-US" altLang="zh-TW" sz="2100" b="1" dirty="0">
                    <a:solidFill>
                      <a:schemeClr val="tx2">
                        <a:lumMod val="60000"/>
                        <a:lumOff val="40000"/>
                      </a:schemeClr>
                    </a:solidFill>
                    <a:latin typeface="Arial" charset="0"/>
                    <a:ea typeface="華康流隸體" pitchFamily="49" charset="-120"/>
                  </a:rPr>
                  <a:t>1</a:t>
                </a:r>
                <a:endParaRPr kumimoji="1" lang="zh-TW" altLang="en-US" sz="2100" b="1" dirty="0">
                  <a:solidFill>
                    <a:schemeClr val="tx2">
                      <a:lumMod val="60000"/>
                      <a:lumOff val="40000"/>
                    </a:schemeClr>
                  </a:solidFill>
                  <a:latin typeface="Arial" charset="0"/>
                  <a:ea typeface="華康流隸體" pitchFamily="49" charset="-120"/>
                </a:endParaRPr>
              </a:p>
            </p:txBody>
          </p:sp>
        </p:grpSp>
        <p:grpSp>
          <p:nvGrpSpPr>
            <p:cNvPr id="13" name="群組 12"/>
            <p:cNvGrpSpPr/>
            <p:nvPr/>
          </p:nvGrpSpPr>
          <p:grpSpPr>
            <a:xfrm>
              <a:off x="7452321" y="2422562"/>
              <a:ext cx="1482580" cy="934433"/>
              <a:chOff x="7452320" y="2422559"/>
              <a:chExt cx="1482580" cy="934433"/>
            </a:xfrm>
          </p:grpSpPr>
          <p:sp>
            <p:nvSpPr>
              <p:cNvPr id="17" name="圓角矩形 16"/>
              <p:cNvSpPr/>
              <p:nvPr/>
            </p:nvSpPr>
            <p:spPr bwMode="auto">
              <a:xfrm>
                <a:off x="7452320" y="2852936"/>
                <a:ext cx="1233032" cy="504056"/>
              </a:xfrm>
              <a:prstGeom prst="roundRect">
                <a:avLst/>
              </a:prstGeom>
              <a:solidFill>
                <a:schemeClr val="accent1">
                  <a:alpha val="0"/>
                </a:schemeClr>
              </a:solidFill>
              <a:ln w="50800" cap="flat" cmpd="sng" algn="ctr">
                <a:solidFill>
                  <a:srgbClr val="FF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kumimoji="1" lang="zh-TW" altLang="en-US" sz="800">
                  <a:latin typeface="Arial" charset="0"/>
                  <a:ea typeface="華康流隸體" pitchFamily="49" charset="-120"/>
                </a:endParaRPr>
              </a:p>
            </p:txBody>
          </p:sp>
          <p:sp>
            <p:nvSpPr>
              <p:cNvPr id="18" name="流程圖: 接點 17"/>
              <p:cNvSpPr/>
              <p:nvPr/>
            </p:nvSpPr>
            <p:spPr bwMode="auto">
              <a:xfrm>
                <a:off x="8435804" y="2422559"/>
                <a:ext cx="499096" cy="457200"/>
              </a:xfrm>
              <a:prstGeom prst="flowChartConnector">
                <a:avLst/>
              </a:prstGeom>
              <a:solidFill>
                <a:srgbClr val="FFFF00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kumimoji="1" lang="en-US" altLang="zh-TW" sz="2100" b="1" dirty="0">
                    <a:solidFill>
                      <a:schemeClr val="tx2">
                        <a:lumMod val="60000"/>
                        <a:lumOff val="40000"/>
                      </a:schemeClr>
                    </a:solidFill>
                    <a:latin typeface="Arial" charset="0"/>
                    <a:ea typeface="華康流隸體" pitchFamily="49" charset="-120"/>
                  </a:rPr>
                  <a:t>3</a:t>
                </a:r>
                <a:endParaRPr kumimoji="1" lang="zh-TW" altLang="en-US" sz="2100" b="1" dirty="0">
                  <a:solidFill>
                    <a:schemeClr val="tx2">
                      <a:lumMod val="60000"/>
                      <a:lumOff val="40000"/>
                    </a:schemeClr>
                  </a:solidFill>
                  <a:latin typeface="Arial" charset="0"/>
                  <a:ea typeface="華康流隸體" pitchFamily="49" charset="-120"/>
                </a:endParaRPr>
              </a:p>
            </p:txBody>
          </p:sp>
        </p:grpSp>
        <p:grpSp>
          <p:nvGrpSpPr>
            <p:cNvPr id="14" name="群組 13"/>
            <p:cNvGrpSpPr/>
            <p:nvPr/>
          </p:nvGrpSpPr>
          <p:grpSpPr>
            <a:xfrm>
              <a:off x="395536" y="1965361"/>
              <a:ext cx="1219176" cy="671554"/>
              <a:chOff x="395536" y="1965359"/>
              <a:chExt cx="1219176" cy="671553"/>
            </a:xfrm>
          </p:grpSpPr>
          <p:sp>
            <p:nvSpPr>
              <p:cNvPr id="15" name="圓角矩形 14"/>
              <p:cNvSpPr/>
              <p:nvPr/>
            </p:nvSpPr>
            <p:spPr bwMode="auto">
              <a:xfrm>
                <a:off x="395536" y="2384884"/>
                <a:ext cx="864671" cy="252028"/>
              </a:xfrm>
              <a:prstGeom prst="roundRect">
                <a:avLst/>
              </a:prstGeom>
              <a:solidFill>
                <a:schemeClr val="accent1">
                  <a:alpha val="0"/>
                </a:schemeClr>
              </a:solidFill>
              <a:ln w="50800" cap="flat" cmpd="sng" algn="ctr">
                <a:solidFill>
                  <a:srgbClr val="FF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kumimoji="1" lang="zh-TW" altLang="en-US" sz="800">
                  <a:latin typeface="Arial" charset="0"/>
                  <a:ea typeface="華康流隸體" pitchFamily="49" charset="-120"/>
                </a:endParaRPr>
              </a:p>
            </p:txBody>
          </p:sp>
          <p:sp>
            <p:nvSpPr>
              <p:cNvPr id="16" name="流程圖: 接點 15"/>
              <p:cNvSpPr/>
              <p:nvPr/>
            </p:nvSpPr>
            <p:spPr bwMode="auto">
              <a:xfrm>
                <a:off x="1115616" y="1965359"/>
                <a:ext cx="499096" cy="457200"/>
              </a:xfrm>
              <a:prstGeom prst="flowChartConnector">
                <a:avLst/>
              </a:prstGeom>
              <a:solidFill>
                <a:srgbClr val="FFFF00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altLang="zh-TW" sz="2100" b="1" dirty="0">
                    <a:solidFill>
                      <a:schemeClr val="tx2">
                        <a:lumMod val="60000"/>
                        <a:lumOff val="40000"/>
                      </a:schemeClr>
                    </a:solidFill>
                    <a:latin typeface="Arial" charset="0"/>
                    <a:ea typeface="華康流隸體" pitchFamily="49" charset="-120"/>
                  </a:rPr>
                  <a:t>2</a:t>
                </a:r>
                <a:endParaRPr kumimoji="1" lang="zh-TW" altLang="en-US" sz="2100" b="1" dirty="0">
                  <a:solidFill>
                    <a:schemeClr val="tx2">
                      <a:lumMod val="60000"/>
                      <a:lumOff val="40000"/>
                    </a:schemeClr>
                  </a:solidFill>
                  <a:latin typeface="Arial" charset="0"/>
                  <a:ea typeface="華康流隸體" pitchFamily="49" charset="-120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5944192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投影片編號版面配置區 2"/>
          <p:cNvSpPr>
            <a:spLocks noGrp="1"/>
          </p:cNvSpPr>
          <p:nvPr>
            <p:ph type="sldNum" sz="quarter" idx="4294967295"/>
          </p:nvPr>
        </p:nvSpPr>
        <p:spPr>
          <a:xfrm>
            <a:off x="8532441" y="6381332"/>
            <a:ext cx="611560" cy="475673"/>
          </a:xfrm>
          <a:prstGeom prst="rect">
            <a:avLst/>
          </a:prstGeom>
        </p:spPr>
        <p:txBody>
          <a:bodyPr/>
          <a:lstStyle/>
          <a:p>
            <a:fld id="{CB6F6873-1A8A-4083-8620-1605FCA3FED0}" type="slidenum">
              <a:rPr lang="zh-TW" altLang="en-US" smtClean="0"/>
              <a:pPr/>
              <a:t>13</a:t>
            </a:fld>
            <a:endParaRPr lang="zh-TW" altLang="en-US" dirty="0"/>
          </a:p>
        </p:txBody>
      </p:sp>
      <p:grpSp>
        <p:nvGrpSpPr>
          <p:cNvPr id="4" name="群組 3"/>
          <p:cNvGrpSpPr/>
          <p:nvPr/>
        </p:nvGrpSpPr>
        <p:grpSpPr>
          <a:xfrm>
            <a:off x="323528" y="764704"/>
            <a:ext cx="8099037" cy="3312368"/>
            <a:chOff x="107504" y="47194"/>
            <a:chExt cx="8099037" cy="3312368"/>
          </a:xfrm>
        </p:grpSpPr>
        <p:pic>
          <p:nvPicPr>
            <p:cNvPr id="5122" name="Picture 2"/>
            <p:cNvPicPr>
              <a:picLocks noChangeAspect="1" noChangeArrowheads="1"/>
            </p:cNvPicPr>
            <p:nvPr/>
          </p:nvPicPr>
          <p:blipFill rotWithShape="1"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107504" y="47194"/>
              <a:ext cx="8099037" cy="33123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" name="圓角矩形 4"/>
            <p:cNvSpPr/>
            <p:nvPr/>
          </p:nvSpPr>
          <p:spPr bwMode="auto">
            <a:xfrm>
              <a:off x="112418" y="2420888"/>
              <a:ext cx="2011309" cy="792088"/>
            </a:xfrm>
            <a:prstGeom prst="roundRect">
              <a:avLst/>
            </a:prstGeom>
            <a:solidFill>
              <a:schemeClr val="accent1">
                <a:alpha val="0"/>
              </a:schemeClr>
            </a:solidFill>
            <a:ln w="508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kumimoji="1" lang="zh-TW" altLang="en-US" sz="800">
                <a:latin typeface="Arial" charset="0"/>
                <a:ea typeface="華康流隸體" pitchFamily="49" charset="-120"/>
              </a:endParaRPr>
            </a:p>
          </p:txBody>
        </p:sp>
      </p:grpSp>
      <p:pic>
        <p:nvPicPr>
          <p:cNvPr id="5123" name="Picture 3"/>
          <p:cNvPicPr>
            <a:picLocks noChangeAspect="1" noChangeArrowheads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2411760" y="1844824"/>
            <a:ext cx="6726420" cy="54726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標題 1"/>
          <p:cNvSpPr>
            <a:spLocks noGrp="1"/>
          </p:cNvSpPr>
          <p:nvPr>
            <p:ph type="title"/>
          </p:nvPr>
        </p:nvSpPr>
        <p:spPr>
          <a:xfrm>
            <a:off x="457200" y="-24340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zh-TW" altLang="en-US" kern="0" dirty="0" smtClean="0"/>
              <a:t>看</a:t>
            </a:r>
            <a:r>
              <a:rPr lang="zh-TW" altLang="en-US" kern="0" dirty="0"/>
              <a:t>清楚藥品標示</a:t>
            </a:r>
            <a:r>
              <a:rPr lang="en-US" altLang="zh-TW" kern="0" dirty="0"/>
              <a:t>-</a:t>
            </a:r>
            <a:r>
              <a:rPr lang="zh-TW" altLang="en-US" kern="0" dirty="0"/>
              <a:t>許可證字號</a:t>
            </a:r>
            <a:r>
              <a:rPr lang="zh-TW" altLang="en-US" kern="0" dirty="0" smtClean="0"/>
              <a:t>查詢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3183393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編號版面配置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931A8E-9512-40D1-AF1F-443B11AEBA98}" type="slidenum">
              <a:rPr lang="zh-TW" altLang="en-US" smtClean="0"/>
              <a:pPr/>
              <a:t>14</a:t>
            </a:fld>
            <a:endParaRPr lang="zh-TW" altLang="en-US"/>
          </a:p>
        </p:txBody>
      </p:sp>
      <p:sp>
        <p:nvSpPr>
          <p:cNvPr id="4" name="文字方塊 3"/>
          <p:cNvSpPr txBox="1"/>
          <p:nvPr/>
        </p:nvSpPr>
        <p:spPr>
          <a:xfrm>
            <a:off x="395536" y="476671"/>
            <a:ext cx="708222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4000" b="1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能力四 </a:t>
            </a:r>
            <a:r>
              <a:rPr lang="zh-TW" altLang="en-US" sz="40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清楚</a:t>
            </a:r>
            <a:r>
              <a:rPr lang="zh-TW" altLang="en-US" sz="4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用藥方法、時間</a:t>
            </a:r>
          </a:p>
        </p:txBody>
      </p:sp>
      <p:sp>
        <p:nvSpPr>
          <p:cNvPr id="8" name="文字方塊 7"/>
          <p:cNvSpPr txBox="1"/>
          <p:nvPr/>
        </p:nvSpPr>
        <p:spPr>
          <a:xfrm>
            <a:off x="397952" y="1268760"/>
            <a:ext cx="863854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zh-TW" sz="3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服用藥品應</a:t>
            </a:r>
            <a:r>
              <a:rPr lang="zh-TW" altLang="zh-TW" sz="3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按</a:t>
            </a:r>
            <a:r>
              <a:rPr lang="zh-TW" altLang="zh-TW" sz="3000" b="1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醫師</a:t>
            </a:r>
            <a:r>
              <a:rPr lang="zh-TW" altLang="zh-TW" sz="3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或</a:t>
            </a:r>
            <a:r>
              <a:rPr lang="zh-TW" altLang="zh-TW" sz="3000" b="1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藥師</a:t>
            </a:r>
            <a:r>
              <a:rPr lang="zh-TW" altLang="zh-TW" sz="3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指示並</a:t>
            </a:r>
            <a:r>
              <a:rPr lang="zh-TW" altLang="zh-TW" sz="30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詳讀外盒說明</a:t>
            </a:r>
            <a:r>
              <a:rPr lang="zh-TW" altLang="zh-TW" sz="3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、</a:t>
            </a:r>
            <a:r>
              <a:rPr lang="zh-TW" altLang="zh-TW" sz="30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藥品說明書</a:t>
            </a:r>
            <a:r>
              <a:rPr lang="zh-TW" altLang="zh-TW" sz="3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（仿單）標示的用法、用量及服用時間。</a:t>
            </a:r>
            <a:endParaRPr lang="zh-TW" altLang="zh-TW" sz="30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5" name="文字方塊 4"/>
          <p:cNvSpPr txBox="1"/>
          <p:nvPr/>
        </p:nvSpPr>
        <p:spPr>
          <a:xfrm>
            <a:off x="1835696" y="2540511"/>
            <a:ext cx="7308304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lnSpc>
                <a:spcPct val="150000"/>
              </a:lnSpc>
            </a:pPr>
            <a:r>
              <a:rPr lang="zh-TW" altLang="en-US" sz="2000" b="1" dirty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▲以</a:t>
            </a:r>
            <a:r>
              <a:rPr lang="zh-TW" altLang="en-US" sz="2000" b="1" dirty="0">
                <a:solidFill>
                  <a:schemeClr val="accent6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適量溫開水</a:t>
            </a:r>
            <a:r>
              <a:rPr lang="zh-TW" altLang="en-US" sz="2000" b="1" dirty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服用</a:t>
            </a:r>
            <a:r>
              <a:rPr lang="zh-TW" altLang="en-US" sz="2000" b="1" dirty="0" smtClean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。</a:t>
            </a:r>
            <a:endParaRPr lang="en-US" altLang="zh-TW" sz="2000" b="1" dirty="0">
              <a:solidFill>
                <a:srgbClr val="FF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lvl="0">
              <a:lnSpc>
                <a:spcPct val="150000"/>
              </a:lnSpc>
            </a:pPr>
            <a:r>
              <a:rPr lang="zh-TW" altLang="en-US" sz="20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▲避免</a:t>
            </a:r>
            <a:r>
              <a:rPr lang="zh-TW" altLang="en-US" sz="2000" b="1" dirty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與葡萄柚汁、牛奶、茶、果汁、咖啡、酒</a:t>
            </a:r>
            <a:r>
              <a:rPr lang="zh-TW" altLang="en-US" sz="2000" b="1" dirty="0" smtClean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等飲料</a:t>
            </a:r>
            <a:r>
              <a:rPr lang="zh-TW" altLang="en-US" sz="2000" b="1" dirty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搭配服用</a:t>
            </a:r>
            <a:r>
              <a:rPr lang="zh-TW" altLang="en-US" sz="2000" b="1" dirty="0" smtClean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。</a:t>
            </a:r>
            <a:endParaRPr lang="en-US" altLang="zh-TW" sz="2000" b="1" dirty="0">
              <a:solidFill>
                <a:srgbClr val="00206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lvl="0">
              <a:lnSpc>
                <a:spcPct val="150000"/>
              </a:lnSpc>
            </a:pPr>
            <a:r>
              <a:rPr lang="zh-TW" altLang="en-US" sz="2000" b="1" dirty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▲</a:t>
            </a:r>
            <a:r>
              <a:rPr lang="en-US" altLang="zh-TW" sz="20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3</a:t>
            </a:r>
            <a:r>
              <a:rPr lang="zh-TW" altLang="en-US" sz="20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歲以下兒童</a:t>
            </a:r>
            <a:r>
              <a:rPr lang="en-US" altLang="zh-TW" sz="2000" b="1" dirty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sz="2000" b="1" dirty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感冒藥則是</a:t>
            </a:r>
            <a:r>
              <a:rPr lang="en-US" altLang="zh-TW" sz="2000" b="1" dirty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6</a:t>
            </a:r>
            <a:r>
              <a:rPr lang="zh-TW" altLang="en-US" sz="2000" b="1" dirty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歲以下</a:t>
            </a:r>
            <a:r>
              <a:rPr lang="en-US" altLang="zh-TW" sz="2000" b="1" dirty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r>
              <a:rPr lang="zh-TW" altLang="en-US" sz="2000" b="1" dirty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建議有不適</a:t>
            </a:r>
            <a:r>
              <a:rPr lang="zh-TW" altLang="en-US" sz="2000" b="1" dirty="0" smtClean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症狀</a:t>
            </a:r>
            <a:r>
              <a:rPr lang="zh-TW" altLang="en-US" sz="2000" b="1" dirty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要</a:t>
            </a:r>
            <a:r>
              <a:rPr lang="zh-TW" altLang="en-US" sz="2000" b="1" dirty="0">
                <a:solidFill>
                  <a:srgbClr val="00B05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就醫</a:t>
            </a:r>
            <a:r>
              <a:rPr lang="zh-TW" altLang="en-US" sz="2000" b="1" dirty="0" smtClean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，   </a:t>
            </a:r>
            <a:endParaRPr lang="en-US" altLang="zh-TW" sz="2000" b="1" dirty="0" smtClean="0">
              <a:solidFill>
                <a:srgbClr val="00206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lvl="0">
              <a:lnSpc>
                <a:spcPct val="150000"/>
              </a:lnSpc>
            </a:pPr>
            <a:r>
              <a:rPr lang="zh-TW" altLang="en-US" sz="2000" b="1" dirty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zh-TW" altLang="en-US" sz="2000" b="1" dirty="0" smtClean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  </a:t>
            </a:r>
            <a:r>
              <a:rPr lang="zh-TW" altLang="en-US" sz="2000" b="1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不</a:t>
            </a:r>
            <a:r>
              <a:rPr lang="zh-TW" altLang="en-US" sz="20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建議</a:t>
            </a:r>
            <a:r>
              <a:rPr lang="zh-TW" altLang="en-US" sz="2000" b="1" dirty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家長自行購買給兒童使用</a:t>
            </a:r>
            <a:r>
              <a:rPr lang="zh-TW" altLang="en-US" sz="2000" b="1" dirty="0" smtClean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。</a:t>
            </a:r>
            <a:endParaRPr lang="en-US" altLang="zh-TW" sz="2000" b="1" dirty="0">
              <a:solidFill>
                <a:srgbClr val="00206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lvl="0">
              <a:lnSpc>
                <a:spcPct val="150000"/>
              </a:lnSpc>
            </a:pPr>
            <a:r>
              <a:rPr lang="zh-TW" altLang="en-US" sz="2000" b="1" dirty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▲服藥後有</a:t>
            </a:r>
            <a:r>
              <a:rPr lang="zh-TW" altLang="en-US" sz="2000" b="1" dirty="0">
                <a:solidFill>
                  <a:srgbClr val="7030A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不適症狀</a:t>
            </a:r>
            <a:r>
              <a:rPr lang="zh-TW" altLang="en-US" sz="2000" b="1" dirty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或</a:t>
            </a:r>
            <a:r>
              <a:rPr lang="zh-TW" altLang="en-US" sz="2000" b="1" dirty="0">
                <a:solidFill>
                  <a:srgbClr val="7030A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過敏反應</a:t>
            </a:r>
            <a:r>
              <a:rPr lang="zh-TW" altLang="en-US" sz="2000" b="1" dirty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，立即</a:t>
            </a:r>
            <a:r>
              <a:rPr lang="zh-TW" altLang="en-US" sz="20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停藥就醫</a:t>
            </a:r>
            <a:r>
              <a:rPr lang="zh-TW" altLang="en-US" sz="2000" b="1" dirty="0" smtClean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。</a:t>
            </a:r>
            <a:endParaRPr lang="zh-TW" altLang="en-US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9" name="群組 8"/>
          <p:cNvGrpSpPr/>
          <p:nvPr/>
        </p:nvGrpSpPr>
        <p:grpSpPr>
          <a:xfrm>
            <a:off x="251520" y="2860101"/>
            <a:ext cx="1584176" cy="2579420"/>
            <a:chOff x="6228184" y="2911323"/>
            <a:chExt cx="2448272" cy="3710032"/>
          </a:xfrm>
        </p:grpSpPr>
        <p:pic>
          <p:nvPicPr>
            <p:cNvPr id="10" name="圖片 9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28184" y="4581128"/>
              <a:ext cx="2448272" cy="2040227"/>
            </a:xfrm>
            <a:prstGeom prst="rect">
              <a:avLst/>
            </a:prstGeom>
            <a:effectLst>
              <a:softEdge rad="63500"/>
            </a:effectLst>
          </p:spPr>
        </p:pic>
        <p:pic>
          <p:nvPicPr>
            <p:cNvPr id="11" name="圖片 10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735084" y="2911323"/>
              <a:ext cx="1437316" cy="1093741"/>
            </a:xfrm>
            <a:prstGeom prst="rect">
              <a:avLst/>
            </a:prstGeom>
          </p:spPr>
        </p:pic>
        <p:pic>
          <p:nvPicPr>
            <p:cNvPr id="12" name="Picture 3" descr="C:\Users\Evilregina\AppData\Local\Microsoft\Windows\Temporary Internet Files\Content.IE5\NQU4EV9N\500px-stop_svg[1].png"/>
            <p:cNvPicPr>
              <a:picLocks noChangeAspect="1" noChangeArrowheads="1"/>
            </p:cNvPicPr>
            <p:nvPr/>
          </p:nvPicPr>
          <p:blipFill>
            <a:blip r:embed="rId5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6299068" y="3212414"/>
              <a:ext cx="2088232" cy="2088232"/>
            </a:xfrm>
            <a:prstGeom prst="rect">
              <a:avLst/>
            </a:prstGeom>
            <a:noFill/>
          </p:spPr>
        </p:pic>
      </p:grp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29623" y="5013176"/>
            <a:ext cx="6862857" cy="17859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785603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b="1" kern="0" dirty="0">
                <a:latin typeface="+mn-ea"/>
                <a:ea typeface="+mn-ea"/>
              </a:rPr>
              <a:t>能力四  清楚用藥方法、時間</a:t>
            </a:r>
            <a:endParaRPr lang="zh-TW" altLang="en-US" dirty="0">
              <a:latin typeface="+mn-ea"/>
              <a:ea typeface="+mn-ea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23528" y="1124744"/>
            <a:ext cx="8229600" cy="5220580"/>
          </a:xfrm>
          <a:solidFill>
            <a:schemeClr val="bg1"/>
          </a:solidFill>
        </p:spPr>
        <p:txBody>
          <a:bodyPr/>
          <a:lstStyle/>
          <a:p>
            <a:pPr lvl="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zh-TW" altLang="en-US" sz="3000" b="1" dirty="0" smtClean="0">
                <a:solidFill>
                  <a:srgbClr val="0000FF"/>
                </a:solidFill>
                <a:latin typeface="+mn-ea"/>
                <a:ea typeface="+mn-ea"/>
              </a:rPr>
              <a:t>藥品</a:t>
            </a:r>
            <a:r>
              <a:rPr lang="zh-TW" altLang="en-US" sz="3000" b="1" dirty="0">
                <a:solidFill>
                  <a:srgbClr val="0000FF"/>
                </a:solidFill>
                <a:latin typeface="+mn-ea"/>
                <a:ea typeface="+mn-ea"/>
              </a:rPr>
              <a:t>各項劑型的使用方法：</a:t>
            </a:r>
          </a:p>
          <a:p>
            <a:pPr marL="1428750" lvl="0" indent="-895350">
              <a:lnSpc>
                <a:spcPct val="150000"/>
              </a:lnSpc>
              <a:buNone/>
            </a:pPr>
            <a:r>
              <a:rPr lang="en-US" altLang="zh-TW" sz="2500" dirty="0">
                <a:latin typeface="+mn-ea"/>
                <a:ea typeface="+mn-ea"/>
              </a:rPr>
              <a:t>(1) </a:t>
            </a:r>
            <a:r>
              <a:rPr lang="zh-TW" altLang="en-US" sz="2500" b="1" dirty="0" smtClean="0">
                <a:solidFill>
                  <a:schemeClr val="accent6">
                    <a:lumMod val="50000"/>
                  </a:schemeClr>
                </a:solidFill>
                <a:latin typeface="+mn-ea"/>
                <a:ea typeface="+mn-ea"/>
              </a:rPr>
              <a:t>發泡劑</a:t>
            </a:r>
            <a:r>
              <a:rPr lang="zh-TW" altLang="en-US" sz="2500" dirty="0" smtClean="0">
                <a:latin typeface="+mn-ea"/>
                <a:ea typeface="+mn-ea"/>
              </a:rPr>
              <a:t>：</a:t>
            </a:r>
            <a:r>
              <a:rPr lang="zh-TW" altLang="en-US" sz="2500" dirty="0">
                <a:latin typeface="+mn-ea"/>
                <a:ea typeface="+mn-ea"/>
              </a:rPr>
              <a:t>需溶水後服用。</a:t>
            </a:r>
          </a:p>
          <a:p>
            <a:pPr marL="1257300" lvl="0" indent="-723900">
              <a:lnSpc>
                <a:spcPct val="150000"/>
              </a:lnSpc>
              <a:buNone/>
            </a:pPr>
            <a:r>
              <a:rPr lang="en-US" altLang="zh-TW" sz="2500" dirty="0">
                <a:latin typeface="+mn-ea"/>
                <a:ea typeface="+mn-ea"/>
              </a:rPr>
              <a:t>(2) </a:t>
            </a:r>
            <a:r>
              <a:rPr lang="zh-TW" altLang="en-US" sz="2500" b="1" dirty="0">
                <a:solidFill>
                  <a:schemeClr val="accent6">
                    <a:lumMod val="50000"/>
                  </a:schemeClr>
                </a:solidFill>
                <a:latin typeface="+mn-ea"/>
                <a:ea typeface="+mn-ea"/>
              </a:rPr>
              <a:t>液</a:t>
            </a:r>
            <a:r>
              <a:rPr lang="zh-TW" altLang="en-US" sz="2500" b="1" dirty="0" smtClean="0">
                <a:solidFill>
                  <a:schemeClr val="accent6">
                    <a:lumMod val="50000"/>
                  </a:schemeClr>
                </a:solidFill>
                <a:latin typeface="+mn-ea"/>
                <a:ea typeface="+mn-ea"/>
              </a:rPr>
              <a:t>劑</a:t>
            </a:r>
            <a:r>
              <a:rPr lang="zh-TW" altLang="en-US" sz="2500" dirty="0" smtClean="0">
                <a:latin typeface="+mn-ea"/>
                <a:ea typeface="+mn-ea"/>
              </a:rPr>
              <a:t>：</a:t>
            </a:r>
            <a:r>
              <a:rPr lang="zh-TW" altLang="en-US" sz="2500" dirty="0">
                <a:latin typeface="+mn-ea"/>
                <a:ea typeface="+mn-ea"/>
              </a:rPr>
              <a:t>服用前先振搖均勻，應使用所附</a:t>
            </a:r>
            <a:r>
              <a:rPr lang="zh-TW" altLang="en-US" sz="2500" dirty="0">
                <a:solidFill>
                  <a:schemeClr val="accent6">
                    <a:lumMod val="75000"/>
                  </a:schemeClr>
                </a:solidFill>
                <a:latin typeface="+mn-ea"/>
                <a:ea typeface="+mn-ea"/>
              </a:rPr>
              <a:t>量器</a:t>
            </a:r>
            <a:r>
              <a:rPr lang="zh-TW" altLang="en-US" sz="2500" dirty="0">
                <a:latin typeface="+mn-ea"/>
                <a:ea typeface="+mn-ea"/>
              </a:rPr>
              <a:t>取</a:t>
            </a:r>
            <a:r>
              <a:rPr lang="zh-TW" altLang="en-US" sz="2500" dirty="0" smtClean="0">
                <a:latin typeface="+mn-ea"/>
                <a:ea typeface="+mn-ea"/>
              </a:rPr>
              <a:t>藥量，</a:t>
            </a:r>
            <a:r>
              <a:rPr lang="zh-TW" altLang="en-US" sz="2500" dirty="0" smtClean="0">
                <a:solidFill>
                  <a:srgbClr val="0000FF"/>
                </a:solidFill>
                <a:latin typeface="+mn-ea"/>
                <a:ea typeface="+mn-ea"/>
              </a:rPr>
              <a:t>切勿一飲而盡</a:t>
            </a:r>
            <a:r>
              <a:rPr lang="zh-TW" altLang="en-US" sz="2500" dirty="0" smtClean="0">
                <a:latin typeface="+mn-ea"/>
                <a:ea typeface="+mn-ea"/>
              </a:rPr>
              <a:t>。</a:t>
            </a:r>
            <a:endParaRPr lang="zh-TW" altLang="en-US" sz="2500" dirty="0">
              <a:latin typeface="+mn-ea"/>
              <a:ea typeface="+mn-ea"/>
            </a:endParaRPr>
          </a:p>
          <a:p>
            <a:pPr marL="1260475" lvl="0" indent="-727075">
              <a:lnSpc>
                <a:spcPct val="150000"/>
              </a:lnSpc>
              <a:buNone/>
            </a:pPr>
            <a:r>
              <a:rPr lang="en-US" altLang="zh-TW" sz="2500" dirty="0">
                <a:latin typeface="+mn-ea"/>
                <a:ea typeface="+mn-ea"/>
              </a:rPr>
              <a:t>(3) </a:t>
            </a:r>
            <a:r>
              <a:rPr lang="zh-TW" altLang="en-US" sz="2500" b="1" dirty="0">
                <a:solidFill>
                  <a:schemeClr val="accent6">
                    <a:lumMod val="50000"/>
                  </a:schemeClr>
                </a:solidFill>
                <a:latin typeface="+mn-ea"/>
                <a:ea typeface="+mn-ea"/>
              </a:rPr>
              <a:t>散劑及粒狀</a:t>
            </a:r>
            <a:r>
              <a:rPr lang="zh-TW" altLang="en-US" sz="2500" dirty="0">
                <a:latin typeface="+mn-ea"/>
                <a:ea typeface="+mn-ea"/>
              </a:rPr>
              <a:t>：成人應配溫開水並依指示服用；兒童服用藥粉則需倒入溫開水攪拌均勻、完全溶解後再依指示服用</a:t>
            </a:r>
            <a:r>
              <a:rPr lang="zh-TW" altLang="en-US" sz="2500" dirty="0" smtClean="0">
                <a:latin typeface="+mn-ea"/>
                <a:ea typeface="+mn-ea"/>
              </a:rPr>
              <a:t>。</a:t>
            </a:r>
            <a:endParaRPr lang="en-US" altLang="zh-TW" sz="2500" dirty="0" smtClean="0">
              <a:latin typeface="+mn-ea"/>
              <a:ea typeface="+mn-ea"/>
            </a:endParaRPr>
          </a:p>
          <a:p>
            <a:pPr marL="1260475" lvl="0" indent="-727075">
              <a:lnSpc>
                <a:spcPct val="150000"/>
              </a:lnSpc>
              <a:buNone/>
            </a:pPr>
            <a:r>
              <a:rPr lang="en-US" altLang="zh-TW" sz="2500" dirty="0" smtClean="0">
                <a:latin typeface="+mn-ea"/>
                <a:ea typeface="+mn-ea"/>
              </a:rPr>
              <a:t>(4)</a:t>
            </a:r>
            <a:r>
              <a:rPr lang="zh-TW" altLang="en-US" sz="2500" b="1" dirty="0" smtClean="0">
                <a:solidFill>
                  <a:schemeClr val="accent6">
                    <a:lumMod val="50000"/>
                  </a:schemeClr>
                </a:solidFill>
                <a:latin typeface="+mn-ea"/>
                <a:ea typeface="+mn-ea"/>
              </a:rPr>
              <a:t>外用皮膚製劑</a:t>
            </a:r>
            <a:r>
              <a:rPr lang="zh-TW" altLang="en-US" sz="2500" dirty="0">
                <a:latin typeface="+mn-ea"/>
              </a:rPr>
              <a:t>：</a:t>
            </a:r>
            <a:r>
              <a:rPr lang="zh-TW" altLang="en-US" sz="2500" dirty="0" smtClean="0">
                <a:latin typeface="+mn-ea"/>
                <a:ea typeface="+mn-ea"/>
              </a:rPr>
              <a:t>請均勻塗抹於患部，勿大面積塗抹</a:t>
            </a:r>
            <a:endParaRPr lang="zh-TW" altLang="en-US" sz="2500" dirty="0">
              <a:latin typeface="+mn-ea"/>
              <a:ea typeface="+mn-ea"/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3F2151-F539-4957-A3F3-BA4A806DF857}" type="slidenum">
              <a:rPr lang="zh-TW" altLang="en-US" smtClean="0"/>
              <a:pPr/>
              <a:t>15</a:t>
            </a:fld>
            <a:endParaRPr lang="zh-TW" altLang="en-US" dirty="0"/>
          </a:p>
        </p:txBody>
      </p:sp>
      <p:pic>
        <p:nvPicPr>
          <p:cNvPr id="7" name="圖片 6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119650" y="1916832"/>
            <a:ext cx="582967" cy="690596"/>
          </a:xfrm>
          <a:prstGeom prst="rect">
            <a:avLst/>
          </a:prstGeom>
        </p:spPr>
      </p:pic>
      <p:pic>
        <p:nvPicPr>
          <p:cNvPr id="9" name="圖片 8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067944" y="5085184"/>
            <a:ext cx="864096" cy="606157"/>
          </a:xfrm>
          <a:prstGeom prst="rect">
            <a:avLst/>
          </a:prstGeom>
        </p:spPr>
      </p:pic>
      <p:pic>
        <p:nvPicPr>
          <p:cNvPr id="8" name="圖片 7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107504" y="2852936"/>
            <a:ext cx="792088" cy="9505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41592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b="1" kern="0" dirty="0">
                <a:latin typeface="細明體" panose="02020509000000000000" pitchFamily="49" charset="-120"/>
                <a:ea typeface="細明體" panose="02020509000000000000" pitchFamily="49" charset="-120"/>
              </a:rPr>
              <a:t>能力四  清楚用藥方法、時間</a:t>
            </a:r>
            <a:endParaRPr lang="zh-TW" altLang="en-US" dirty="0">
              <a:latin typeface="細明體" panose="02020509000000000000" pitchFamily="49" charset="-120"/>
              <a:ea typeface="細明體" panose="02020509000000000000" pitchFamily="49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>
              <a:buFont typeface="Wingdings" panose="05000000000000000000" pitchFamily="2" charset="2"/>
              <a:buChar char="Ø"/>
            </a:pPr>
            <a:r>
              <a:rPr lang="zh-TW" altLang="en-US" b="1" dirty="0" smtClean="0">
                <a:solidFill>
                  <a:srgbClr val="0000FF"/>
                </a:solidFill>
                <a:latin typeface="細明體" panose="02020509000000000000" pitchFamily="49" charset="-120"/>
                <a:ea typeface="細明體" panose="02020509000000000000" pitchFamily="49" charset="-120"/>
              </a:rPr>
              <a:t>服用</a:t>
            </a:r>
            <a:r>
              <a:rPr lang="zh-TW" altLang="en-US" b="1" dirty="0">
                <a:solidFill>
                  <a:srgbClr val="0000FF"/>
                </a:solidFill>
                <a:latin typeface="細明體" panose="02020509000000000000" pitchFamily="49" charset="-120"/>
                <a:ea typeface="細明體" panose="02020509000000000000" pitchFamily="49" charset="-120"/>
              </a:rPr>
              <a:t>時間</a:t>
            </a:r>
            <a:r>
              <a:rPr lang="zh-TW" altLang="en-US" b="1" dirty="0">
                <a:latin typeface="細明體" panose="02020509000000000000" pitchFamily="49" charset="-120"/>
                <a:ea typeface="細明體" panose="02020509000000000000" pitchFamily="49" charset="-120"/>
              </a:rPr>
              <a:t>，例如：</a:t>
            </a:r>
          </a:p>
          <a:p>
            <a:pPr marL="0" lvl="0" indent="628650">
              <a:lnSpc>
                <a:spcPct val="150000"/>
              </a:lnSpc>
              <a:buNone/>
            </a:pPr>
            <a:r>
              <a:rPr lang="en-US" altLang="zh-TW" sz="2500" b="1" dirty="0">
                <a:latin typeface="細明體" panose="02020509000000000000" pitchFamily="49" charset="-120"/>
                <a:ea typeface="細明體" panose="02020509000000000000" pitchFamily="49" charset="-120"/>
              </a:rPr>
              <a:t>(1) </a:t>
            </a:r>
            <a:r>
              <a:rPr lang="zh-TW" altLang="en-US" sz="2500" b="1" dirty="0">
                <a:solidFill>
                  <a:srgbClr val="FF0000"/>
                </a:solidFill>
                <a:latin typeface="細明體" panose="02020509000000000000" pitchFamily="49" charset="-120"/>
                <a:ea typeface="細明體" panose="02020509000000000000" pitchFamily="49" charset="-120"/>
              </a:rPr>
              <a:t>一天三次：</a:t>
            </a:r>
            <a:r>
              <a:rPr lang="zh-TW" altLang="en-US" sz="2500" b="1" dirty="0">
                <a:latin typeface="細明體" panose="02020509000000000000" pitchFamily="49" charset="-120"/>
                <a:ea typeface="細明體" panose="02020509000000000000" pitchFamily="49" charset="-120"/>
              </a:rPr>
              <a:t>三餐飯後。</a:t>
            </a:r>
          </a:p>
          <a:p>
            <a:pPr marL="0" lvl="0" indent="628650">
              <a:lnSpc>
                <a:spcPct val="150000"/>
              </a:lnSpc>
              <a:buNone/>
            </a:pPr>
            <a:r>
              <a:rPr lang="en-US" altLang="zh-TW" sz="2500" b="1" dirty="0">
                <a:latin typeface="細明體" panose="02020509000000000000" pitchFamily="49" charset="-120"/>
                <a:ea typeface="細明體" panose="02020509000000000000" pitchFamily="49" charset="-120"/>
              </a:rPr>
              <a:t>(2) </a:t>
            </a:r>
            <a:r>
              <a:rPr lang="zh-TW" altLang="en-US" sz="2500" b="1" dirty="0">
                <a:solidFill>
                  <a:schemeClr val="accent6">
                    <a:lumMod val="75000"/>
                  </a:schemeClr>
                </a:solidFill>
                <a:latin typeface="細明體" panose="02020509000000000000" pitchFamily="49" charset="-120"/>
                <a:ea typeface="細明體" panose="02020509000000000000" pitchFamily="49" charset="-120"/>
              </a:rPr>
              <a:t>一天四次</a:t>
            </a:r>
            <a:r>
              <a:rPr lang="zh-TW" altLang="en-US" sz="2500" b="1" dirty="0">
                <a:latin typeface="細明體" panose="02020509000000000000" pitchFamily="49" charset="-120"/>
                <a:ea typeface="細明體" panose="02020509000000000000" pitchFamily="49" charset="-120"/>
              </a:rPr>
              <a:t>：三餐飯後與睡前。</a:t>
            </a:r>
          </a:p>
          <a:p>
            <a:pPr marL="1341438" lvl="0" indent="-712788">
              <a:lnSpc>
                <a:spcPct val="150000"/>
              </a:lnSpc>
              <a:buNone/>
            </a:pPr>
            <a:r>
              <a:rPr lang="en-US" altLang="zh-TW" sz="2500" b="1" dirty="0">
                <a:latin typeface="細明體" panose="02020509000000000000" pitchFamily="49" charset="-120"/>
                <a:ea typeface="細明體" panose="02020509000000000000" pitchFamily="49" charset="-120"/>
              </a:rPr>
              <a:t>(3) </a:t>
            </a:r>
            <a:r>
              <a:rPr lang="zh-TW" altLang="en-US" sz="2500" b="1" dirty="0" smtClean="0">
                <a:latin typeface="細明體" panose="02020509000000000000" pitchFamily="49" charset="-120"/>
                <a:ea typeface="細明體" panose="02020509000000000000" pitchFamily="49" charset="-120"/>
              </a:rPr>
              <a:t>如</a:t>
            </a:r>
            <a:r>
              <a:rPr lang="zh-TW" altLang="en-US" sz="2500" b="1" dirty="0">
                <a:latin typeface="細明體" panose="02020509000000000000" pitchFamily="49" charset="-120"/>
                <a:ea typeface="細明體" panose="02020509000000000000" pitchFamily="49" charset="-120"/>
              </a:rPr>
              <a:t>有</a:t>
            </a:r>
            <a:r>
              <a:rPr lang="zh-TW" altLang="en-US" sz="2500" b="1" dirty="0">
                <a:solidFill>
                  <a:srgbClr val="FF0000"/>
                </a:solidFill>
                <a:latin typeface="細明體" panose="02020509000000000000" pitchFamily="49" charset="-120"/>
                <a:ea typeface="細明體" panose="02020509000000000000" pitchFamily="49" charset="-120"/>
              </a:rPr>
              <a:t>特殊使用方法</a:t>
            </a:r>
            <a:r>
              <a:rPr lang="zh-TW" altLang="en-US" sz="2500" b="1" dirty="0">
                <a:latin typeface="細明體" panose="02020509000000000000" pitchFamily="49" charset="-120"/>
                <a:ea typeface="細明體" panose="02020509000000000000" pitchFamily="49" charset="-120"/>
              </a:rPr>
              <a:t>及</a:t>
            </a:r>
            <a:r>
              <a:rPr lang="zh-TW" altLang="en-US" sz="2500" b="1" dirty="0">
                <a:solidFill>
                  <a:srgbClr val="FF0000"/>
                </a:solidFill>
                <a:latin typeface="細明體" panose="02020509000000000000" pitchFamily="49" charset="-120"/>
                <a:ea typeface="細明體" panose="02020509000000000000" pitchFamily="49" charset="-120"/>
              </a:rPr>
              <a:t>劑量</a:t>
            </a:r>
            <a:r>
              <a:rPr lang="zh-TW" altLang="en-US" sz="2500" b="1" dirty="0">
                <a:latin typeface="細明體" panose="02020509000000000000" pitchFamily="49" charset="-120"/>
                <a:ea typeface="細明體" panose="02020509000000000000" pitchFamily="49" charset="-120"/>
              </a:rPr>
              <a:t>請詢問醫師或藥師。</a:t>
            </a:r>
          </a:p>
          <a:p>
            <a:pPr marL="0" indent="628650"/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3F2151-F539-4957-A3F3-BA4A806DF857}" type="slidenum">
              <a:rPr lang="zh-TW" altLang="en-US" smtClean="0"/>
              <a:pPr/>
              <a:t>16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6339863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編號版面配置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931A8E-9512-40D1-AF1F-443B11AEBA98}" type="slidenum">
              <a:rPr lang="zh-TW" altLang="en-US" smtClean="0"/>
              <a:pPr/>
              <a:t>17</a:t>
            </a:fld>
            <a:endParaRPr lang="zh-TW" altLang="en-US"/>
          </a:p>
        </p:txBody>
      </p:sp>
      <p:sp>
        <p:nvSpPr>
          <p:cNvPr id="4" name="文字方塊 3"/>
          <p:cNvSpPr txBox="1"/>
          <p:nvPr/>
        </p:nvSpPr>
        <p:spPr>
          <a:xfrm>
            <a:off x="467544" y="515983"/>
            <a:ext cx="7200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4000" b="1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能力五  </a:t>
            </a:r>
            <a:r>
              <a:rPr lang="zh-TW" altLang="en-US" sz="4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與</a:t>
            </a:r>
            <a:r>
              <a:rPr lang="zh-TW" altLang="en-US" sz="40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醫師、藥師做朋友</a:t>
            </a:r>
            <a:endParaRPr lang="zh-TW" altLang="en-US" sz="4000" b="1" dirty="0">
              <a:solidFill>
                <a:schemeClr val="tx1">
                  <a:lumMod val="95000"/>
                  <a:lumOff val="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8" name="文字方塊 7"/>
          <p:cNvSpPr txBox="1"/>
          <p:nvPr/>
        </p:nvSpPr>
        <p:spPr>
          <a:xfrm>
            <a:off x="467544" y="1484784"/>
            <a:ext cx="8424936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Ø"/>
            </a:pPr>
            <a:r>
              <a:rPr lang="zh-TW" altLang="en-US" sz="3000" b="1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生病找醫師</a:t>
            </a:r>
            <a:r>
              <a:rPr lang="zh-TW" altLang="en-US" sz="3000" b="1" dirty="0" smtClean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，用藥</a:t>
            </a:r>
            <a:r>
              <a:rPr lang="zh-TW" altLang="en-US" sz="3000" b="1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找</a:t>
            </a:r>
            <a:r>
              <a:rPr lang="zh-TW" altLang="en-US" sz="3000" b="1" dirty="0" smtClean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藥師</a:t>
            </a:r>
            <a:endParaRPr lang="zh-TW" altLang="en-US" sz="3000" b="1" dirty="0">
              <a:solidFill>
                <a:srgbClr val="0000FF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endParaRPr lang="en-US" altLang="zh-TW" sz="10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>
              <a:lnSpc>
                <a:spcPct val="150000"/>
              </a:lnSpc>
            </a:pPr>
            <a:r>
              <a:rPr lang="en-US" altLang="zh-TW" sz="20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1</a:t>
            </a:r>
            <a:r>
              <a:rPr lang="zh-TW" altLang="en-US" sz="20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、多留意生活圈可用的醫療資源，如</a:t>
            </a:r>
            <a:r>
              <a:rPr lang="en-US" altLang="zh-TW" sz="20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:</a:t>
            </a:r>
            <a:r>
              <a:rPr lang="zh-TW" altLang="en-US" sz="20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醫院、診所、社區藥局</a:t>
            </a:r>
            <a:endParaRPr lang="en-US" altLang="zh-TW" sz="2000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>
              <a:lnSpc>
                <a:spcPct val="150000"/>
              </a:lnSpc>
            </a:pPr>
            <a:r>
              <a:rPr lang="zh-TW" altLang="en-US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zh-TW" altLang="en-US" sz="20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      找尋</a:t>
            </a:r>
            <a:r>
              <a:rPr lang="zh-TW" altLang="en-US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適合自己的</a:t>
            </a:r>
            <a:r>
              <a:rPr lang="zh-TW" altLang="en-US" sz="2000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家庭醫師</a:t>
            </a:r>
            <a:r>
              <a:rPr lang="zh-TW" altLang="en-US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、</a:t>
            </a:r>
            <a:r>
              <a:rPr lang="zh-TW" altLang="en-US" sz="2000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家庭藥師</a:t>
            </a:r>
            <a:r>
              <a:rPr lang="zh-TW" altLang="en-US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做為</a:t>
            </a:r>
            <a:r>
              <a:rPr lang="zh-TW" altLang="en-US" sz="2000" dirty="0">
                <a:solidFill>
                  <a:schemeClr val="accent6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健康顧問</a:t>
            </a:r>
            <a:endParaRPr lang="en-US" altLang="zh-TW" sz="2000" dirty="0" smtClean="0">
              <a:solidFill>
                <a:schemeClr val="accent6">
                  <a:lumMod val="7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442913" indent="-442913">
              <a:lnSpc>
                <a:spcPct val="150000"/>
              </a:lnSpc>
            </a:pPr>
            <a:r>
              <a:rPr lang="en-US" altLang="zh-TW" sz="20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2</a:t>
            </a:r>
            <a:r>
              <a:rPr lang="zh-TW" altLang="en-US" sz="20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、至</a:t>
            </a:r>
            <a:r>
              <a:rPr lang="zh-TW" altLang="en-US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藥局</a:t>
            </a:r>
            <a:r>
              <a:rPr lang="zh-TW" altLang="en-US" sz="2000" dirty="0">
                <a:solidFill>
                  <a:srgbClr val="00B05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自行購買藥品</a:t>
            </a:r>
            <a:r>
              <a:rPr lang="zh-TW" altLang="en-US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時，應至有</a:t>
            </a:r>
            <a:r>
              <a:rPr lang="zh-TW" altLang="en-US" sz="2000" dirty="0">
                <a:solidFill>
                  <a:schemeClr val="accent5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藥師執業</a:t>
            </a:r>
            <a:r>
              <a:rPr lang="zh-TW" altLang="en-US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之合法藥局購買，最好</a:t>
            </a:r>
            <a:r>
              <a:rPr lang="zh-TW" altLang="en-US" sz="20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能將</a:t>
            </a:r>
            <a:r>
              <a:rPr lang="zh-TW" altLang="en-US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醫師或藥師</a:t>
            </a:r>
            <a:r>
              <a:rPr lang="zh-TW" altLang="en-US" sz="2000" dirty="0">
                <a:solidFill>
                  <a:srgbClr val="FFC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諮詢</a:t>
            </a:r>
            <a:r>
              <a:rPr lang="zh-TW" altLang="en-US" sz="2000" dirty="0" smtClean="0">
                <a:solidFill>
                  <a:srgbClr val="FFC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電話</a:t>
            </a:r>
            <a:r>
              <a:rPr lang="zh-TW" altLang="en-US" sz="20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記錄</a:t>
            </a:r>
            <a:r>
              <a:rPr lang="zh-TW" altLang="en-US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在自己的電話簿</a:t>
            </a:r>
            <a:r>
              <a:rPr lang="zh-TW" altLang="en-US" sz="20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，方便</a:t>
            </a:r>
            <a:r>
              <a:rPr lang="zh-TW" altLang="en-US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日後諮詢</a:t>
            </a:r>
            <a:r>
              <a:rPr lang="zh-TW" altLang="en-US" sz="20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。</a:t>
            </a:r>
            <a:endParaRPr lang="en-US" altLang="zh-TW" sz="2000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442913" lvl="0" indent="-442913">
              <a:lnSpc>
                <a:spcPct val="150000"/>
              </a:lnSpc>
            </a:pPr>
            <a:r>
              <a:rPr lang="en-US" altLang="zh-TW" sz="20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3</a:t>
            </a:r>
            <a:r>
              <a:rPr lang="zh-TW" altLang="en-US" sz="20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、同時服用多種藥品，可能會</a:t>
            </a:r>
            <a:r>
              <a:rPr lang="zh-TW" altLang="en-US" sz="2000" dirty="0" smtClean="0">
                <a:solidFill>
                  <a:schemeClr val="accent6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發生交互作用風險</a:t>
            </a:r>
            <a:r>
              <a:rPr lang="zh-TW" altLang="en-US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，例如綜合感冒藥併用預防血栓藥物和非類固醇消炎止痛藥，可能會增加出血的風險，因此</a:t>
            </a:r>
            <a:r>
              <a:rPr lang="zh-TW" altLang="en-US" sz="2000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用藥前諮詢醫師或藥師是最好的辦法</a:t>
            </a:r>
            <a:r>
              <a:rPr lang="zh-TW" altLang="en-US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，有任何醫藥疑難問題也可撥打藥局或藥袋上電話諮詢</a:t>
            </a:r>
            <a:r>
              <a:rPr lang="zh-TW" altLang="zh-TW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。</a:t>
            </a:r>
          </a:p>
          <a:p>
            <a:endParaRPr lang="zh-TW" altLang="en-US" sz="20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6" name="圖片 5"/>
          <p:cNvPicPr/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08304" y="188640"/>
            <a:ext cx="1584176" cy="17913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44786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931A8E-9512-40D1-AF1F-443B11AEBA98}" type="slidenum">
              <a:rPr lang="zh-TW" altLang="en-US" smtClean="0"/>
              <a:pPr/>
              <a:t>18</a:t>
            </a:fld>
            <a:endParaRPr lang="zh-TW" altLang="en-US"/>
          </a:p>
        </p:txBody>
      </p:sp>
      <p:sp>
        <p:nvSpPr>
          <p:cNvPr id="13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zh-TW" altLang="en-US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正確用藥五大核心記得了嗎</a:t>
            </a:r>
            <a:r>
              <a:rPr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？</a:t>
            </a:r>
          </a:p>
        </p:txBody>
      </p:sp>
      <p:pic>
        <p:nvPicPr>
          <p:cNvPr id="17" name="圖片 16" descr="藥博士(右).jpg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-646515" y="1993195"/>
            <a:ext cx="3629826" cy="5134448"/>
          </a:xfrm>
          <a:prstGeom prst="rect">
            <a:avLst/>
          </a:prstGeom>
        </p:spPr>
      </p:pic>
      <p:sp>
        <p:nvSpPr>
          <p:cNvPr id="18" name="內容版面配置區 4"/>
          <p:cNvSpPr>
            <a:spLocks noGrp="1"/>
          </p:cNvSpPr>
          <p:nvPr>
            <p:ph idx="1"/>
          </p:nvPr>
        </p:nvSpPr>
        <p:spPr>
          <a:xfrm>
            <a:off x="2519264" y="1484784"/>
            <a:ext cx="6624736" cy="4525963"/>
          </a:xfrm>
        </p:spPr>
        <p:txBody>
          <a:bodyPr/>
          <a:lstStyle/>
          <a:p>
            <a:pPr marL="0" indent="0">
              <a:buNone/>
            </a:pPr>
            <a:r>
              <a:rPr lang="zh-TW" altLang="en-US" sz="36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能力</a:t>
            </a:r>
            <a:r>
              <a:rPr lang="zh-TW" altLang="en-US" sz="36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一   </a:t>
            </a:r>
            <a:r>
              <a:rPr lang="zh-TW" altLang="en-US" b="1" dirty="0" smtClean="0">
                <a:solidFill>
                  <a:schemeClr val="tx2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做</a:t>
            </a:r>
            <a:r>
              <a:rPr lang="zh-TW" altLang="en-US" b="1" dirty="0">
                <a:solidFill>
                  <a:schemeClr val="tx2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身體的主人</a:t>
            </a:r>
          </a:p>
          <a:p>
            <a:pPr marL="0" indent="0">
              <a:buNone/>
            </a:pPr>
            <a:r>
              <a:rPr lang="zh-TW" altLang="en-US" sz="36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能力</a:t>
            </a:r>
            <a:r>
              <a:rPr lang="zh-TW" altLang="en-US" sz="36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二   </a:t>
            </a:r>
            <a:r>
              <a:rPr lang="zh-TW" altLang="en-US" b="1" dirty="0" smtClean="0">
                <a:solidFill>
                  <a:schemeClr val="tx2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清楚</a:t>
            </a:r>
            <a:r>
              <a:rPr lang="zh-TW" altLang="en-US" b="1" dirty="0">
                <a:solidFill>
                  <a:schemeClr val="tx2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表達自己的身體狀況</a:t>
            </a:r>
          </a:p>
          <a:p>
            <a:pPr marL="0" indent="0">
              <a:buNone/>
            </a:pPr>
            <a:r>
              <a:rPr lang="zh-TW" altLang="en-US" sz="36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能力</a:t>
            </a:r>
            <a:r>
              <a:rPr lang="zh-TW" altLang="en-US" sz="36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三   </a:t>
            </a:r>
            <a:r>
              <a:rPr lang="zh-TW" altLang="en-US" b="1" dirty="0" smtClean="0">
                <a:solidFill>
                  <a:schemeClr val="tx2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看</a:t>
            </a:r>
            <a:r>
              <a:rPr lang="zh-TW" altLang="en-US" b="1" dirty="0">
                <a:solidFill>
                  <a:schemeClr val="tx2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清楚藥品標示</a:t>
            </a:r>
          </a:p>
          <a:p>
            <a:pPr marL="0" indent="0">
              <a:buNone/>
            </a:pPr>
            <a:r>
              <a:rPr lang="zh-TW" altLang="en-US" sz="36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能力</a:t>
            </a:r>
            <a:r>
              <a:rPr lang="zh-TW" altLang="en-US" sz="36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四   </a:t>
            </a:r>
            <a:r>
              <a:rPr lang="zh-TW" altLang="en-US" b="1" dirty="0" smtClean="0">
                <a:solidFill>
                  <a:schemeClr val="tx2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清楚</a:t>
            </a:r>
            <a:r>
              <a:rPr lang="zh-TW" altLang="en-US" b="1" dirty="0">
                <a:solidFill>
                  <a:schemeClr val="tx2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用藥方法、時間</a:t>
            </a:r>
          </a:p>
          <a:p>
            <a:pPr marL="0" indent="0">
              <a:buNone/>
            </a:pPr>
            <a:r>
              <a:rPr lang="zh-TW" altLang="en-US" sz="36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能力</a:t>
            </a:r>
            <a:r>
              <a:rPr lang="zh-TW" altLang="en-US" sz="36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五   </a:t>
            </a:r>
            <a:r>
              <a:rPr lang="zh-TW" altLang="en-US" b="1" dirty="0" smtClean="0">
                <a:solidFill>
                  <a:schemeClr val="tx2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與</a:t>
            </a:r>
            <a:r>
              <a:rPr lang="zh-TW" altLang="en-US" b="1" dirty="0">
                <a:solidFill>
                  <a:schemeClr val="tx2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醫師、藥師做朋友</a:t>
            </a:r>
          </a:p>
          <a:p>
            <a:pPr marL="0" indent="0">
              <a:buNone/>
            </a:pP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42425166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type="subTitle" idx="1"/>
          </p:nvPr>
        </p:nvSpPr>
        <p:spPr>
          <a:xfrm>
            <a:off x="915504" y="2552700"/>
            <a:ext cx="7304856" cy="1752600"/>
          </a:xfrm>
        </p:spPr>
        <p:txBody>
          <a:bodyPr>
            <a:normAutofit fontScale="92500" lnSpcReduction="20000"/>
          </a:bodyPr>
          <a:lstStyle/>
          <a:p>
            <a:pPr algn="ctr">
              <a:buNone/>
            </a:pPr>
            <a:r>
              <a:rPr lang="zh-TW" altLang="en-US" sz="6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感謝</a:t>
            </a:r>
            <a:r>
              <a:rPr lang="zh-TW" altLang="en-US" sz="60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聆聽</a:t>
            </a:r>
            <a:endParaRPr lang="en-US" altLang="zh-TW" sz="6000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ctr">
              <a:buNone/>
            </a:pPr>
            <a:r>
              <a:rPr lang="zh-TW" altLang="en-US" sz="6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敬請指教</a:t>
            </a: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29CAC35-CEA6-42A8-8F3E-6FCE46F66EDE}" type="slidenum">
              <a:rPr lang="en-US" altLang="zh-TW" smtClean="0"/>
              <a:pPr>
                <a:defRPr/>
              </a:pPr>
              <a:t>19</a:t>
            </a:fld>
            <a:endParaRPr lang="en-US" altLang="zh-TW" dirty="0"/>
          </a:p>
        </p:txBody>
      </p:sp>
    </p:spTree>
    <p:extLst>
      <p:ext uri="{BB962C8B-B14F-4D97-AF65-F5344CB8AC3E}">
        <p14:creationId xmlns:p14="http://schemas.microsoft.com/office/powerpoint/2010/main" val="4319861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正確用藥五大核心</a:t>
            </a:r>
            <a:endParaRPr lang="zh-TW" altLang="en-US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5" name="內容版面配置區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zh-TW" altLang="en-US" sz="36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能力</a:t>
            </a:r>
            <a:r>
              <a:rPr lang="zh-TW" altLang="en-US" sz="36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一   </a:t>
            </a:r>
            <a:r>
              <a:rPr lang="zh-TW" altLang="en-US" b="1" dirty="0" smtClean="0">
                <a:solidFill>
                  <a:schemeClr val="tx2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做</a:t>
            </a:r>
            <a:r>
              <a:rPr lang="zh-TW" altLang="en-US" b="1" dirty="0">
                <a:solidFill>
                  <a:schemeClr val="tx2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身體的主人</a:t>
            </a:r>
          </a:p>
          <a:p>
            <a:pPr marL="0" indent="0">
              <a:buNone/>
            </a:pPr>
            <a:r>
              <a:rPr lang="zh-TW" altLang="en-US" sz="36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能力</a:t>
            </a:r>
            <a:r>
              <a:rPr lang="zh-TW" altLang="en-US" sz="36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二   </a:t>
            </a:r>
            <a:r>
              <a:rPr lang="zh-TW" altLang="en-US" b="1" dirty="0" smtClean="0">
                <a:solidFill>
                  <a:schemeClr val="tx2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清楚</a:t>
            </a:r>
            <a:r>
              <a:rPr lang="zh-TW" altLang="en-US" b="1" dirty="0">
                <a:solidFill>
                  <a:schemeClr val="tx2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表達自己的身體狀況</a:t>
            </a:r>
          </a:p>
          <a:p>
            <a:pPr marL="0" indent="0">
              <a:buNone/>
            </a:pPr>
            <a:r>
              <a:rPr lang="zh-TW" altLang="en-US" sz="36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能力</a:t>
            </a:r>
            <a:r>
              <a:rPr lang="zh-TW" altLang="en-US" sz="36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三   </a:t>
            </a:r>
            <a:r>
              <a:rPr lang="zh-TW" altLang="en-US" b="1" dirty="0" smtClean="0">
                <a:solidFill>
                  <a:schemeClr val="tx2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看</a:t>
            </a:r>
            <a:r>
              <a:rPr lang="zh-TW" altLang="en-US" b="1" dirty="0">
                <a:solidFill>
                  <a:schemeClr val="tx2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清楚藥品標示</a:t>
            </a:r>
          </a:p>
          <a:p>
            <a:pPr marL="0" indent="0">
              <a:buNone/>
            </a:pPr>
            <a:r>
              <a:rPr lang="zh-TW" altLang="en-US" sz="36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能力</a:t>
            </a:r>
            <a:r>
              <a:rPr lang="zh-TW" altLang="en-US" sz="36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四   </a:t>
            </a:r>
            <a:r>
              <a:rPr lang="zh-TW" altLang="en-US" b="1" dirty="0" smtClean="0">
                <a:solidFill>
                  <a:schemeClr val="tx2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清楚</a:t>
            </a:r>
            <a:r>
              <a:rPr lang="zh-TW" altLang="en-US" b="1" dirty="0">
                <a:solidFill>
                  <a:schemeClr val="tx2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用藥方法、時間</a:t>
            </a:r>
          </a:p>
          <a:p>
            <a:pPr marL="0" indent="0">
              <a:buNone/>
            </a:pPr>
            <a:r>
              <a:rPr lang="zh-TW" altLang="en-US" sz="36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能力</a:t>
            </a:r>
            <a:r>
              <a:rPr lang="zh-TW" altLang="en-US" sz="36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五   </a:t>
            </a:r>
            <a:r>
              <a:rPr lang="zh-TW" altLang="en-US" b="1" dirty="0" smtClean="0">
                <a:solidFill>
                  <a:schemeClr val="tx2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與</a:t>
            </a:r>
            <a:r>
              <a:rPr lang="zh-TW" altLang="en-US" b="1" dirty="0">
                <a:solidFill>
                  <a:schemeClr val="tx2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醫師、藥師做朋友</a:t>
            </a:r>
          </a:p>
          <a:p>
            <a:pPr marL="0" indent="0">
              <a:buNone/>
            </a:pPr>
            <a:endParaRPr lang="zh-TW" altLang="en-US" dirty="0"/>
          </a:p>
        </p:txBody>
      </p:sp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931A8E-9512-40D1-AF1F-443B11AEBA98}" type="slidenum">
              <a:rPr lang="zh-TW" altLang="en-US" smtClean="0"/>
              <a:pPr/>
              <a:t>2</a:t>
            </a:fld>
            <a:endParaRPr lang="zh-TW" altLang="en-US"/>
          </a:p>
        </p:txBody>
      </p:sp>
      <p:pic>
        <p:nvPicPr>
          <p:cNvPr id="13" name="圖片 12" descr="藥博士(左)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833258" y="1813811"/>
            <a:ext cx="3422863" cy="48416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65101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編號版面配置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931A8E-9512-40D1-AF1F-443B11AEBA98}" type="slidenum">
              <a:rPr lang="zh-TW" altLang="en-US" smtClean="0"/>
              <a:pPr/>
              <a:t>3</a:t>
            </a:fld>
            <a:endParaRPr lang="zh-TW" altLang="en-US"/>
          </a:p>
        </p:txBody>
      </p:sp>
      <p:sp>
        <p:nvSpPr>
          <p:cNvPr id="4" name="文字方塊 3"/>
          <p:cNvSpPr txBox="1"/>
          <p:nvPr/>
        </p:nvSpPr>
        <p:spPr>
          <a:xfrm>
            <a:off x="419485" y="332656"/>
            <a:ext cx="712879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4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能力一  做身體的主人</a:t>
            </a:r>
          </a:p>
        </p:txBody>
      </p:sp>
      <p:pic>
        <p:nvPicPr>
          <p:cNvPr id="10" name="圖片 9" descr="藥博士(左)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135818" y="3717032"/>
            <a:ext cx="2404734" cy="3401534"/>
          </a:xfrm>
          <a:prstGeom prst="rect">
            <a:avLst/>
          </a:prstGeom>
        </p:spPr>
      </p:pic>
      <p:sp>
        <p:nvSpPr>
          <p:cNvPr id="5" name="文字方塊 4"/>
          <p:cNvSpPr txBox="1"/>
          <p:nvPr/>
        </p:nvSpPr>
        <p:spPr>
          <a:xfrm>
            <a:off x="335609" y="1340768"/>
            <a:ext cx="7476751" cy="54014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zh-TW" altLang="en-US" sz="2500" b="1" dirty="0" smtClean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預防勝於治療   健康資訊多留意</a:t>
            </a:r>
            <a:endParaRPr lang="en-US" altLang="zh-TW" sz="2500" b="1" dirty="0" smtClean="0">
              <a:solidFill>
                <a:srgbClr val="0000FF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442913" indent="-442913">
              <a:lnSpc>
                <a:spcPct val="150000"/>
              </a:lnSpc>
            </a:pPr>
            <a:r>
              <a:rPr lang="en-US" altLang="zh-TW" sz="20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1</a:t>
            </a:r>
            <a:r>
              <a:rPr lang="zh-TW" altLang="en-US" sz="20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、養成</a:t>
            </a:r>
            <a:r>
              <a:rPr lang="zh-TW" altLang="en-US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良好的生活習慣，平日能</a:t>
            </a:r>
            <a:r>
              <a:rPr lang="zh-TW" altLang="en-US" sz="2000" dirty="0">
                <a:solidFill>
                  <a:schemeClr val="accent6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均衡營養飲食</a:t>
            </a:r>
            <a:r>
              <a:rPr lang="zh-TW" altLang="en-US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、</a:t>
            </a:r>
            <a:r>
              <a:rPr lang="zh-TW" altLang="en-US" sz="2000" dirty="0">
                <a:solidFill>
                  <a:srgbClr val="00B05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規律作息</a:t>
            </a:r>
            <a:r>
              <a:rPr lang="zh-TW" altLang="en-US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、</a:t>
            </a:r>
            <a:r>
              <a:rPr lang="zh-TW" altLang="en-US" sz="2000" dirty="0">
                <a:solidFill>
                  <a:schemeClr val="accent2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適當運動</a:t>
            </a:r>
            <a:r>
              <a:rPr lang="zh-TW" altLang="en-US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且</a:t>
            </a:r>
            <a:r>
              <a:rPr lang="zh-TW" altLang="en-US" sz="2000" dirty="0">
                <a:solidFill>
                  <a:srgbClr val="FFC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保持良好心情</a:t>
            </a:r>
            <a:r>
              <a:rPr lang="zh-TW" altLang="en-US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就是預防疾病最佳良方</a:t>
            </a:r>
            <a:r>
              <a:rPr lang="zh-TW" altLang="en-US" sz="20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。</a:t>
            </a:r>
            <a:endParaRPr lang="en-US" altLang="zh-TW" sz="2000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442913" indent="-442913">
              <a:lnSpc>
                <a:spcPct val="150000"/>
              </a:lnSpc>
            </a:pPr>
            <a:r>
              <a:rPr lang="en-US" altLang="zh-TW" sz="20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2</a:t>
            </a:r>
            <a:r>
              <a:rPr lang="zh-TW" altLang="en-US" sz="20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、且</a:t>
            </a:r>
            <a:r>
              <a:rPr lang="zh-TW" altLang="en-US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多</a:t>
            </a:r>
            <a:r>
              <a:rPr lang="zh-TW" altLang="en-US" sz="2000" dirty="0">
                <a:solidFill>
                  <a:srgbClr val="00B05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留意健康及正確用藥訊息</a:t>
            </a:r>
            <a:r>
              <a:rPr lang="zh-TW" altLang="en-US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，如健康講座、醫藥雜誌、衛生福利部、食品藥物管理署網站</a:t>
            </a:r>
            <a:r>
              <a:rPr lang="en-US" altLang="zh-TW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…</a:t>
            </a:r>
            <a:r>
              <a:rPr lang="zh-TW" altLang="en-US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等，最好能</a:t>
            </a:r>
            <a:r>
              <a:rPr lang="zh-TW" altLang="en-US" sz="2000" dirty="0">
                <a:solidFill>
                  <a:srgbClr val="7030A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主動</a:t>
            </a:r>
            <a:r>
              <a:rPr lang="zh-TW" altLang="en-US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向</a:t>
            </a:r>
            <a:r>
              <a:rPr lang="zh-TW" altLang="en-US" sz="2000" dirty="0">
                <a:solidFill>
                  <a:schemeClr val="accent6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專業醫療人員</a:t>
            </a:r>
            <a:r>
              <a:rPr lang="zh-TW" altLang="en-US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（如醫師、藥師）</a:t>
            </a:r>
            <a:r>
              <a:rPr lang="zh-TW" altLang="en-US" sz="2000" dirty="0">
                <a:solidFill>
                  <a:srgbClr val="7030A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諮詢</a:t>
            </a:r>
            <a:r>
              <a:rPr lang="zh-TW" altLang="en-US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。</a:t>
            </a:r>
            <a:endParaRPr lang="en-US" altLang="zh-TW" sz="20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zh-TW" altLang="en-US" sz="2500" b="1" dirty="0" smtClean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謹慎</a:t>
            </a:r>
            <a:r>
              <a:rPr lang="zh-TW" altLang="en-US" sz="2500" b="1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判斷再決定　來路不明不亂</a:t>
            </a:r>
            <a:r>
              <a:rPr lang="zh-TW" altLang="en-US" sz="2500" b="1" dirty="0" smtClean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買</a:t>
            </a:r>
            <a:endParaRPr lang="en-US" altLang="zh-TW" sz="2500" b="1" dirty="0" smtClean="0">
              <a:solidFill>
                <a:srgbClr val="0000FF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360363" indent="-360363">
              <a:lnSpc>
                <a:spcPct val="150000"/>
              </a:lnSpc>
            </a:pPr>
            <a:r>
              <a:rPr lang="en-US" altLang="zh-TW" sz="20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1</a:t>
            </a:r>
            <a:r>
              <a:rPr lang="zh-TW" altLang="en-US" sz="20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、應</a:t>
            </a:r>
            <a:r>
              <a:rPr lang="zh-TW" altLang="en-US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知道藥品都存在</a:t>
            </a:r>
            <a:r>
              <a:rPr lang="zh-TW" altLang="en-US" sz="2000" dirty="0">
                <a:solidFill>
                  <a:schemeClr val="accent6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副作用</a:t>
            </a:r>
            <a:r>
              <a:rPr lang="zh-TW" altLang="en-US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或使用的</a:t>
            </a:r>
            <a:r>
              <a:rPr lang="zh-TW" altLang="en-US" sz="2000" dirty="0">
                <a:solidFill>
                  <a:schemeClr val="accent6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風險</a:t>
            </a:r>
            <a:r>
              <a:rPr lang="zh-TW" altLang="en-US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性，購買藥品應至有藥師執業之藥局購買才安心</a:t>
            </a:r>
            <a:r>
              <a:rPr lang="zh-TW" altLang="en-US" sz="20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。</a:t>
            </a:r>
            <a:endParaRPr lang="en-US" altLang="zh-TW" sz="2000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360363" indent="-360363">
              <a:lnSpc>
                <a:spcPct val="150000"/>
              </a:lnSpc>
            </a:pPr>
            <a:r>
              <a:rPr lang="en-US" altLang="zh-TW" sz="20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2</a:t>
            </a:r>
            <a:r>
              <a:rPr lang="zh-TW" altLang="en-US" sz="20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、務必</a:t>
            </a:r>
            <a:r>
              <a:rPr lang="zh-TW" altLang="en-US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不買來路不明的藥品，遵守「</a:t>
            </a:r>
            <a:r>
              <a:rPr lang="zh-TW" altLang="en-US" sz="2000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不聽</a:t>
            </a:r>
            <a:r>
              <a:rPr lang="zh-TW" altLang="en-US" sz="2000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、不</a:t>
            </a:r>
            <a:r>
              <a:rPr lang="zh-TW" altLang="en-US" sz="2000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信、不買、不吃、不推薦</a:t>
            </a:r>
            <a:r>
              <a:rPr lang="zh-TW" altLang="en-US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」原則。</a:t>
            </a:r>
            <a:endParaRPr lang="en-US" altLang="zh-TW" sz="20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1126899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編號版面配置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931A8E-9512-40D1-AF1F-443B11AEBA98}" type="slidenum">
              <a:rPr lang="zh-TW" altLang="en-US" smtClean="0"/>
              <a:pPr/>
              <a:t>4</a:t>
            </a:fld>
            <a:endParaRPr lang="zh-TW" altLang="en-US"/>
          </a:p>
        </p:txBody>
      </p:sp>
      <p:sp>
        <p:nvSpPr>
          <p:cNvPr id="5" name="文字方塊 4"/>
          <p:cNvSpPr txBox="1"/>
          <p:nvPr/>
        </p:nvSpPr>
        <p:spPr>
          <a:xfrm>
            <a:off x="467544" y="1268760"/>
            <a:ext cx="7704856" cy="44781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zh-TW" altLang="en-US" sz="2500" b="1" dirty="0" smtClean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嚴重</a:t>
            </a:r>
            <a:r>
              <a:rPr lang="zh-TW" altLang="en-US" sz="2500" b="1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症狀應就醫　長期使用要</a:t>
            </a:r>
            <a:r>
              <a:rPr lang="zh-TW" altLang="en-US" sz="2500" b="1" dirty="0" smtClean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評估</a:t>
            </a:r>
            <a:endParaRPr lang="en-US" altLang="zh-TW" sz="2500" b="1" dirty="0" smtClean="0">
              <a:solidFill>
                <a:srgbClr val="0000FF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360363" indent="-360363">
              <a:lnSpc>
                <a:spcPct val="150000"/>
              </a:lnSpc>
            </a:pPr>
            <a:r>
              <a:rPr lang="en-US" altLang="zh-TW" sz="20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1</a:t>
            </a:r>
            <a:r>
              <a:rPr lang="zh-TW" altLang="en-US" sz="20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、使用</a:t>
            </a:r>
            <a:r>
              <a:rPr lang="zh-TW" altLang="en-US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藥品後要注意症狀是否有好轉，如果</a:t>
            </a:r>
            <a:r>
              <a:rPr lang="zh-TW" altLang="en-US" sz="2000" dirty="0">
                <a:solidFill>
                  <a:schemeClr val="accent6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症狀變得更為嚴重</a:t>
            </a:r>
            <a:r>
              <a:rPr lang="zh-TW" altLang="en-US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，發生</a:t>
            </a:r>
            <a:r>
              <a:rPr lang="zh-TW" altLang="en-US" sz="2000" dirty="0">
                <a:solidFill>
                  <a:srgbClr val="7030A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副作用</a:t>
            </a:r>
            <a:r>
              <a:rPr lang="zh-TW" altLang="en-US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或</a:t>
            </a:r>
            <a:r>
              <a:rPr lang="zh-TW" altLang="en-US" sz="2000" dirty="0">
                <a:solidFill>
                  <a:srgbClr val="7030A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不良反應</a:t>
            </a:r>
            <a:r>
              <a:rPr lang="zh-TW" altLang="en-US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，如藥品過敏等症狀，應儘速</a:t>
            </a:r>
            <a:r>
              <a:rPr lang="zh-TW" altLang="en-US" sz="2000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就醫</a:t>
            </a:r>
            <a:r>
              <a:rPr lang="zh-TW" altLang="en-US" sz="20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。</a:t>
            </a:r>
            <a:endParaRPr lang="en-US" altLang="zh-TW" sz="2000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360363" indent="-360363">
              <a:lnSpc>
                <a:spcPct val="150000"/>
              </a:lnSpc>
            </a:pPr>
            <a:r>
              <a:rPr lang="en-US" altLang="zh-TW" sz="20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2</a:t>
            </a:r>
            <a:r>
              <a:rPr lang="zh-TW" altLang="en-US" sz="20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、使用</a:t>
            </a:r>
            <a:r>
              <a:rPr lang="zh-TW" altLang="en-US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藥品時，應有專業的醫師或藥師定期評估才</a:t>
            </a:r>
            <a:r>
              <a:rPr lang="zh-TW" altLang="en-US" sz="20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安全</a:t>
            </a:r>
            <a:r>
              <a:rPr lang="zh-TW" altLang="en-US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，</a:t>
            </a:r>
            <a:r>
              <a:rPr lang="zh-TW" altLang="en-US" sz="2000" dirty="0" smtClean="0">
                <a:solidFill>
                  <a:schemeClr val="accent3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不</a:t>
            </a:r>
            <a:r>
              <a:rPr lang="zh-TW" altLang="en-US" sz="2000" dirty="0">
                <a:solidFill>
                  <a:schemeClr val="accent3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建議長期自行</a:t>
            </a:r>
            <a:r>
              <a:rPr lang="zh-TW" altLang="en-US" sz="2000" dirty="0" smtClean="0">
                <a:solidFill>
                  <a:schemeClr val="accent3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使用</a:t>
            </a:r>
            <a:r>
              <a:rPr lang="zh-TW" altLang="en-US" sz="20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。</a:t>
            </a:r>
            <a:endParaRPr lang="en-US" altLang="zh-TW" sz="16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zh-TW" altLang="en-US" sz="2500" b="1" dirty="0" smtClean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詢問</a:t>
            </a:r>
            <a:r>
              <a:rPr lang="zh-TW" altLang="en-US" sz="2500" b="1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醫師或藥師 </a:t>
            </a:r>
            <a:r>
              <a:rPr lang="zh-TW" altLang="en-US" sz="2500" b="1" dirty="0" smtClean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 安全</a:t>
            </a:r>
            <a:r>
              <a:rPr lang="zh-TW" altLang="en-US" sz="2500" b="1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用藥有保障</a:t>
            </a:r>
            <a:endParaRPr lang="en-US" altLang="zh-TW" sz="2500" b="1" dirty="0">
              <a:solidFill>
                <a:srgbClr val="0000FF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>
              <a:lnSpc>
                <a:spcPct val="150000"/>
              </a:lnSpc>
            </a:pPr>
            <a:r>
              <a:rPr lang="en-US" altLang="zh-TW" sz="20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1</a:t>
            </a:r>
            <a:r>
              <a:rPr lang="zh-TW" altLang="en-US" sz="20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、每</a:t>
            </a:r>
            <a:r>
              <a:rPr lang="zh-TW" altLang="en-US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個人的症狀、體質都有所不同，</a:t>
            </a:r>
            <a:r>
              <a:rPr lang="zh-TW" altLang="en-US" sz="2000" dirty="0">
                <a:solidFill>
                  <a:srgbClr val="00B05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不要使用別人的藥品</a:t>
            </a:r>
            <a:r>
              <a:rPr lang="zh-TW" altLang="en-US" sz="20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。</a:t>
            </a:r>
            <a:endParaRPr lang="en-US" altLang="zh-TW" sz="2000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268288" indent="-268288">
              <a:lnSpc>
                <a:spcPct val="150000"/>
              </a:lnSpc>
            </a:pPr>
            <a:r>
              <a:rPr lang="en-US" altLang="zh-TW" sz="20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2</a:t>
            </a:r>
            <a:r>
              <a:rPr lang="zh-TW" altLang="en-US" sz="20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、在</a:t>
            </a:r>
            <a:r>
              <a:rPr lang="zh-TW" altLang="en-US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就醫或購買藥品時應</a:t>
            </a:r>
            <a:r>
              <a:rPr lang="zh-TW" altLang="en-US" sz="2000" dirty="0">
                <a:solidFill>
                  <a:srgbClr val="0070C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針對症狀</a:t>
            </a:r>
            <a:r>
              <a:rPr lang="zh-TW" altLang="en-US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向醫師、藥師</a:t>
            </a:r>
            <a:r>
              <a:rPr lang="zh-TW" altLang="en-US" sz="2000" dirty="0">
                <a:solidFill>
                  <a:srgbClr val="00B05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詢問</a:t>
            </a:r>
            <a:r>
              <a:rPr lang="zh-TW" altLang="en-US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及</a:t>
            </a:r>
            <a:r>
              <a:rPr lang="zh-TW" altLang="en-US" sz="2000" dirty="0">
                <a:solidFill>
                  <a:schemeClr val="accent4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討論</a:t>
            </a:r>
            <a:r>
              <a:rPr lang="zh-TW" altLang="en-US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，選擇適合目前需求的藥品來使用，並詢問藥品使用的</a:t>
            </a:r>
            <a:r>
              <a:rPr lang="zh-TW" altLang="en-US" sz="2000" dirty="0" smtClean="0">
                <a:solidFill>
                  <a:schemeClr val="accent6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注意事項</a:t>
            </a:r>
            <a:r>
              <a:rPr lang="zh-TW" altLang="en-US" sz="20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。 </a:t>
            </a:r>
            <a:endParaRPr lang="zh-TW" altLang="en-US" sz="16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1" name="文字方塊 10"/>
          <p:cNvSpPr txBox="1"/>
          <p:nvPr/>
        </p:nvSpPr>
        <p:spPr>
          <a:xfrm>
            <a:off x="419485" y="332656"/>
            <a:ext cx="712879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4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能力一  做身體的主人</a:t>
            </a:r>
          </a:p>
        </p:txBody>
      </p:sp>
    </p:spTree>
    <p:extLst>
      <p:ext uri="{BB962C8B-B14F-4D97-AF65-F5344CB8AC3E}">
        <p14:creationId xmlns:p14="http://schemas.microsoft.com/office/powerpoint/2010/main" val="27459668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編號版面配置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931A8E-9512-40D1-AF1F-443B11AEBA98}" type="slidenum">
              <a:rPr lang="zh-TW" altLang="en-US" smtClean="0"/>
              <a:pPr/>
              <a:t>5</a:t>
            </a:fld>
            <a:endParaRPr lang="zh-TW" altLang="en-US"/>
          </a:p>
        </p:txBody>
      </p:sp>
      <p:sp>
        <p:nvSpPr>
          <p:cNvPr id="4" name="文字方塊 3"/>
          <p:cNvSpPr txBox="1"/>
          <p:nvPr/>
        </p:nvSpPr>
        <p:spPr>
          <a:xfrm>
            <a:off x="395536" y="548680"/>
            <a:ext cx="775574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4000" b="1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能力二 </a:t>
            </a:r>
            <a:r>
              <a:rPr lang="zh-TW" altLang="en-US" sz="4000" dirty="0">
                <a:solidFill>
                  <a:schemeClr val="tx1">
                    <a:lumMod val="95000"/>
                    <a:lumOff val="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zh-TW" altLang="en-US" sz="4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zh-TW" altLang="en-US" sz="40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清楚</a:t>
            </a:r>
            <a:r>
              <a:rPr lang="zh-TW" altLang="en-US" sz="4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表達自己的身體狀況</a:t>
            </a:r>
          </a:p>
        </p:txBody>
      </p:sp>
      <p:pic>
        <p:nvPicPr>
          <p:cNvPr id="7" name="圖片 6" descr="藥博士(右).jpg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-684584" y="3212976"/>
            <a:ext cx="3142971" cy="4445783"/>
          </a:xfrm>
          <a:prstGeom prst="rect">
            <a:avLst/>
          </a:prstGeom>
        </p:spPr>
      </p:pic>
      <p:sp>
        <p:nvSpPr>
          <p:cNvPr id="5" name="文字方塊 4"/>
          <p:cNvSpPr txBox="1"/>
          <p:nvPr/>
        </p:nvSpPr>
        <p:spPr>
          <a:xfrm>
            <a:off x="899592" y="1268760"/>
            <a:ext cx="7776864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3500" b="1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看病或到藥局購買藥品時，</a:t>
            </a:r>
            <a:r>
              <a:rPr lang="en-US" altLang="zh-TW" sz="3500" b="1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/>
            </a:r>
            <a:br>
              <a:rPr lang="en-US" altLang="zh-TW" sz="3500" b="1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</a:br>
            <a:r>
              <a:rPr lang="zh-TW" altLang="en-US" sz="3500" b="1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要向</a:t>
            </a:r>
            <a:r>
              <a:rPr lang="zh-TW" altLang="en-US" sz="4500" b="1" dirty="0">
                <a:solidFill>
                  <a:schemeClr val="accent6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醫師</a:t>
            </a:r>
            <a:r>
              <a:rPr lang="zh-TW" altLang="en-US" sz="3500" b="1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或</a:t>
            </a:r>
            <a:r>
              <a:rPr lang="zh-TW" altLang="en-US" sz="4500" b="1" dirty="0">
                <a:solidFill>
                  <a:schemeClr val="accent6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藥師</a:t>
            </a:r>
            <a:r>
              <a:rPr lang="zh-TW" altLang="en-US" sz="3500" b="1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說</a:t>
            </a:r>
            <a:r>
              <a:rPr lang="zh-TW" altLang="en-US" sz="3500" b="1" dirty="0" smtClean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清楚：</a:t>
            </a:r>
            <a:endParaRPr lang="en-US" altLang="zh-TW" sz="3500" b="1" dirty="0">
              <a:solidFill>
                <a:srgbClr val="0000FF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endParaRPr lang="en-US" altLang="zh-TW" sz="2000" b="1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" name="文字方塊 2"/>
          <p:cNvSpPr txBox="1"/>
          <p:nvPr/>
        </p:nvSpPr>
        <p:spPr>
          <a:xfrm>
            <a:off x="2430678" y="2564904"/>
            <a:ext cx="6389794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zh-TW" altLang="en-US" sz="23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目前不舒服</a:t>
            </a:r>
            <a:r>
              <a:rPr lang="zh-TW" altLang="en-US" sz="23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症狀</a:t>
            </a:r>
            <a:r>
              <a:rPr lang="zh-TW" altLang="en-US" sz="23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、何時開始？</a:t>
            </a:r>
            <a:endParaRPr lang="en-US" altLang="zh-TW" sz="23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342900" indent="-342900">
              <a:buAutoNum type="arabicPeriod"/>
            </a:pPr>
            <a:r>
              <a:rPr lang="zh-TW" altLang="en-US" sz="23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有沒有對</a:t>
            </a:r>
            <a:r>
              <a:rPr lang="zh-TW" altLang="en-US" sz="2300" b="1" dirty="0">
                <a:solidFill>
                  <a:srgbClr val="7030A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藥品</a:t>
            </a:r>
            <a:r>
              <a:rPr lang="zh-TW" altLang="en-US" sz="23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或</a:t>
            </a:r>
            <a:r>
              <a:rPr lang="zh-TW" altLang="en-US" sz="2300" b="1" dirty="0">
                <a:solidFill>
                  <a:srgbClr val="7030A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食物過敏</a:t>
            </a:r>
            <a:r>
              <a:rPr lang="zh-TW" altLang="en-US" sz="23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，是否有</a:t>
            </a:r>
            <a:r>
              <a:rPr lang="zh-TW" altLang="en-US" sz="2300" b="1" dirty="0">
                <a:solidFill>
                  <a:srgbClr val="0070C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喝酒</a:t>
            </a:r>
            <a:r>
              <a:rPr lang="zh-TW" altLang="en-US" sz="23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或特殊飲食習慣</a:t>
            </a:r>
            <a:r>
              <a:rPr lang="en-US" altLang="zh-TW" sz="23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?</a:t>
            </a:r>
          </a:p>
          <a:p>
            <a:pPr marL="342900" indent="-342900">
              <a:buAutoNum type="arabicPeriod"/>
            </a:pPr>
            <a:r>
              <a:rPr lang="zh-TW" altLang="en-US" sz="23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有沒有</a:t>
            </a:r>
            <a:r>
              <a:rPr lang="zh-TW" altLang="en-US" sz="2300" b="1" dirty="0">
                <a:solidFill>
                  <a:schemeClr val="accent3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其他疾病</a:t>
            </a:r>
            <a:r>
              <a:rPr lang="zh-TW" altLang="en-US" sz="23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，例如心血管、腸胃道、肝臟、腎臟或家族遺傳疾病。</a:t>
            </a:r>
            <a:endParaRPr lang="en-US" altLang="zh-TW" sz="23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342900" indent="-342900">
              <a:buAutoNum type="arabicPeriod"/>
            </a:pPr>
            <a:r>
              <a:rPr lang="zh-TW" altLang="en-US" sz="23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從事</a:t>
            </a:r>
            <a:r>
              <a:rPr lang="zh-TW" altLang="en-US" sz="2300" b="1" dirty="0">
                <a:solidFill>
                  <a:schemeClr val="accent5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開車</a:t>
            </a:r>
            <a:r>
              <a:rPr lang="zh-TW" altLang="en-US" sz="23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或</a:t>
            </a:r>
            <a:r>
              <a:rPr lang="zh-TW" altLang="en-US" sz="2300" b="1" dirty="0">
                <a:solidFill>
                  <a:schemeClr val="accent5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操作機械</a:t>
            </a:r>
            <a:r>
              <a:rPr lang="zh-TW" altLang="en-US" sz="23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等需要專心的工作。</a:t>
            </a:r>
            <a:endParaRPr lang="en-US" altLang="zh-TW" sz="23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342900" indent="-342900">
              <a:buAutoNum type="arabicPeriod"/>
            </a:pPr>
            <a:r>
              <a:rPr lang="zh-TW" altLang="en-US" sz="23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女性</a:t>
            </a:r>
            <a:r>
              <a:rPr lang="zh-TW" altLang="en-US" sz="23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需告知是否</a:t>
            </a:r>
            <a:r>
              <a:rPr lang="zh-TW" altLang="en-US" sz="23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懷孕</a:t>
            </a:r>
            <a:r>
              <a:rPr lang="zh-TW" altLang="en-US" sz="23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、正準備懷孕或正在</a:t>
            </a:r>
            <a:r>
              <a:rPr lang="zh-TW" altLang="en-US" sz="23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哺餵母乳</a:t>
            </a:r>
            <a:r>
              <a:rPr lang="zh-TW" altLang="en-US" sz="23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。</a:t>
            </a:r>
            <a:endParaRPr lang="en-US" altLang="zh-TW" sz="23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342900" indent="-342900">
              <a:buAutoNum type="arabicPeriod"/>
            </a:pPr>
            <a:r>
              <a:rPr lang="zh-TW" altLang="en-US" sz="23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若已經</a:t>
            </a:r>
            <a:r>
              <a:rPr lang="zh-TW" altLang="en-US" sz="2300" b="1" dirty="0">
                <a:solidFill>
                  <a:schemeClr val="accent6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服用其他藥品</a:t>
            </a:r>
            <a:r>
              <a:rPr lang="en-US" altLang="zh-TW" sz="23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sz="23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西藥、中藥、成藥</a:t>
            </a:r>
            <a:r>
              <a:rPr lang="en-US" altLang="zh-TW" sz="23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r>
              <a:rPr lang="zh-TW" altLang="en-US" sz="23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或</a:t>
            </a:r>
            <a:r>
              <a:rPr lang="zh-TW" altLang="en-US" sz="2300" b="1" dirty="0">
                <a:solidFill>
                  <a:schemeClr val="accent6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保健食品</a:t>
            </a:r>
            <a:r>
              <a:rPr lang="zh-TW" altLang="en-US" sz="23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，應</a:t>
            </a:r>
            <a:r>
              <a:rPr lang="zh-TW" altLang="en-US" sz="23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主動告知，以避免重複用藥 。</a:t>
            </a:r>
          </a:p>
        </p:txBody>
      </p:sp>
    </p:spTree>
    <p:extLst>
      <p:ext uri="{BB962C8B-B14F-4D97-AF65-F5344CB8AC3E}">
        <p14:creationId xmlns:p14="http://schemas.microsoft.com/office/powerpoint/2010/main" val="13905577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編號版面配置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8504F9B-0007-4465-9805-DCEE2D4CD465}" type="slidenum">
              <a:rPr lang="en-US" altLang="zh-TW" smtClean="0"/>
              <a:pPr>
                <a:defRPr/>
              </a:pPr>
              <a:t>6</a:t>
            </a:fld>
            <a:endParaRPr lang="en-US" altLang="zh-TW"/>
          </a:p>
        </p:txBody>
      </p:sp>
      <p:graphicFrame>
        <p:nvGraphicFramePr>
          <p:cNvPr id="3" name="Group 2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613101450"/>
              </p:ext>
            </p:extLst>
          </p:nvPr>
        </p:nvGraphicFramePr>
        <p:xfrm>
          <a:off x="323528" y="1467054"/>
          <a:ext cx="8568952" cy="5274314"/>
        </p:xfrm>
        <a:graphic>
          <a:graphicData uri="http://schemas.openxmlformats.org/drawingml/2006/table">
            <a:tbl>
              <a:tblPr/>
              <a:tblGrid>
                <a:gridCol w="1061812"/>
                <a:gridCol w="4050756"/>
                <a:gridCol w="3456384"/>
              </a:tblGrid>
              <a:tr h="26678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875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標楷體" pitchFamily="65" charset="-120"/>
                          <a:cs typeface="Times New Roman" panose="02020603050405020304" pitchFamily="18" charset="0"/>
                        </a:rPr>
                        <a:t>藥品分級</a:t>
                      </a:r>
                      <a:endParaRPr kumimoji="0" lang="zh-TW" alt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標楷體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875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標楷體" pitchFamily="65" charset="-120"/>
                          <a:cs typeface="Times New Roman" panose="02020603050405020304" pitchFamily="18" charset="0"/>
                        </a:rPr>
                        <a:t>說 明</a:t>
                      </a:r>
                      <a:endParaRPr kumimoji="0" lang="zh-TW" alt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標楷體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875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標楷體" pitchFamily="65" charset="-120"/>
                          <a:cs typeface="Times New Roman" panose="02020603050405020304" pitchFamily="18" charset="0"/>
                        </a:rPr>
                        <a:t>注意事項</a:t>
                      </a:r>
                      <a:endParaRPr kumimoji="0" lang="zh-TW" alt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標楷體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  <a:tr h="1677959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875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zh-TW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標楷體" pitchFamily="65" charset="-12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ts val="1875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標楷體" pitchFamily="65" charset="-120"/>
                          <a:cs typeface="Times New Roman" panose="02020603050405020304" pitchFamily="18" charset="0"/>
                        </a:rPr>
                        <a:t>成藥</a:t>
                      </a:r>
                      <a:endParaRPr kumimoji="0" lang="zh-TW" alt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標楷體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76213" marR="0" lvl="0" indent="-176213" algn="l" defTabSz="914400" rtl="0" eaLnBrk="1" fontAlgn="base" latinLnBrk="0" hangingPunct="1">
                        <a:lnSpc>
                          <a:spcPts val="1875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+mj-lt"/>
                        <a:buAutoNum type="arabicPeriod"/>
                        <a:tabLst/>
                      </a:pPr>
                      <a:r>
                        <a:rPr kumimoji="0" lang="zh-TW" altLang="zh-TW" sz="1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標楷體" pitchFamily="65" charset="-120"/>
                          <a:cs typeface="Times New Roman" panose="02020603050405020304" pitchFamily="18" charset="0"/>
                        </a:rPr>
                        <a:t>所含成分藥理作用緩和，</a:t>
                      </a:r>
                      <a:r>
                        <a:rPr kumimoji="0" lang="zh-TW" altLang="zh-TW" sz="1700" b="1" i="0" u="sng" strike="noStrike" cap="none" normalizeH="0" baseline="0" dirty="0" smtClean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Times New Roman" panose="02020603050405020304" pitchFamily="18" charset="0"/>
                          <a:ea typeface="標楷體" pitchFamily="65" charset="-120"/>
                          <a:cs typeface="Times New Roman" panose="02020603050405020304" pitchFamily="18" charset="0"/>
                        </a:rPr>
                        <a:t>不須醫藥專業人員指示</a:t>
                      </a:r>
                      <a:r>
                        <a:rPr kumimoji="0" lang="zh-TW" altLang="zh-TW" sz="1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標楷體" pitchFamily="65" charset="-120"/>
                          <a:cs typeface="Times New Roman" panose="02020603050405020304" pitchFamily="18" charset="0"/>
                        </a:rPr>
                        <a:t>，即可自行依藥品標示之適應症及用法用量使用，如綠油精、</a:t>
                      </a:r>
                      <a:r>
                        <a:rPr kumimoji="0" lang="zh-TW" altLang="en-US" sz="1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標楷體" pitchFamily="65" charset="-120"/>
                          <a:cs typeface="Times New Roman" panose="02020603050405020304" pitchFamily="18" charset="0"/>
                        </a:rPr>
                        <a:t>白花</a:t>
                      </a:r>
                      <a:r>
                        <a:rPr kumimoji="0" lang="zh-TW" altLang="zh-TW" sz="1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標楷體" pitchFamily="65" charset="-120"/>
                          <a:cs typeface="Times New Roman" panose="02020603050405020304" pitchFamily="18" charset="0"/>
                        </a:rPr>
                        <a:t>油等。</a:t>
                      </a:r>
                      <a:endParaRPr kumimoji="0" lang="en-US" altLang="zh-TW" sz="17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標楷體" pitchFamily="65" charset="-120"/>
                        <a:cs typeface="Times New Roman" panose="02020603050405020304" pitchFamily="18" charset="0"/>
                      </a:endParaRPr>
                    </a:p>
                    <a:p>
                      <a:pPr marL="176213" marR="0" lvl="0" indent="-176213" algn="l" defTabSz="914400" rtl="0" eaLnBrk="1" fontAlgn="base" latinLnBrk="0" hangingPunct="1">
                        <a:lnSpc>
                          <a:spcPts val="1875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+mj-lt"/>
                        <a:buAutoNum type="arabicPeriod"/>
                        <a:tabLst/>
                        <a:defRPr/>
                      </a:pPr>
                      <a:r>
                        <a:rPr lang="zh-TW" altLang="en-US" sz="1700" b="1" u="sng" kern="1200" baseline="0" dirty="0" smtClean="0">
                          <a:solidFill>
                            <a:srgbClr val="00B050"/>
                          </a:solidFill>
                          <a:latin typeface="Times New Roman" panose="02020603050405020304" pitchFamily="18" charset="0"/>
                          <a:ea typeface="標楷體" pitchFamily="65" charset="-120"/>
                          <a:cs typeface="Times New Roman" panose="02020603050405020304" pitchFamily="18" charset="0"/>
                        </a:rPr>
                        <a:t>請仔細閱讀產品所附的藥品標示、說明書等相關資訊</a:t>
                      </a:r>
                      <a:r>
                        <a:rPr lang="zh-TW" altLang="en-US" sz="1700" kern="120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標楷體" pitchFamily="65" charset="-120"/>
                          <a:cs typeface="Times New Roman" panose="02020603050405020304" pitchFamily="18" charset="0"/>
                        </a:rPr>
                        <a:t>，適時適量的使用是很重要的。</a:t>
                      </a:r>
                      <a:endParaRPr kumimoji="0" lang="zh-TW" altLang="en-US" sz="17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標楷體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268288" marR="0" lvl="0" indent="-268288" algn="l" defTabSz="914400" rtl="0" eaLnBrk="1" fontAlgn="base" latinLnBrk="0" hangingPunct="1">
                        <a:lnSpc>
                          <a:spcPts val="1875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Calibri" pitchFamily="34" charset="0"/>
                        <a:buAutoNum type="arabicPeriod"/>
                        <a:tabLst/>
                      </a:pPr>
                      <a:r>
                        <a:rPr kumimoji="0" lang="zh-TW" altLang="zh-TW" sz="1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外包裝上會標示成藥字樣且一定要標示</a:t>
                      </a:r>
                      <a:r>
                        <a:rPr kumimoji="0" lang="zh-TW" altLang="zh-TW" sz="1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衛署成製字第</a:t>
                      </a:r>
                      <a:r>
                        <a:rPr kumimoji="0" lang="en-US" altLang="zh-TW" sz="1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OOO</a:t>
                      </a:r>
                      <a:r>
                        <a:rPr kumimoji="0" lang="zh-TW" altLang="zh-TW" sz="1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號</a:t>
                      </a:r>
                      <a:r>
                        <a:rPr kumimoji="0" lang="zh-TW" altLang="en-US" sz="1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。</a:t>
                      </a:r>
                      <a:endParaRPr kumimoji="0" lang="en-US" altLang="zh-TW" sz="17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7030A0"/>
                        </a:solidFill>
                        <a:effectLst/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  <a:p>
                      <a:pPr marL="268288" marR="0" lvl="0" indent="-268288" algn="l" defTabSz="914400" rtl="0" eaLnBrk="1" fontAlgn="base" latinLnBrk="0" hangingPunct="1">
                        <a:lnSpc>
                          <a:spcPts val="1875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Calibri" pitchFamily="34" charset="0"/>
                        <a:buAutoNum type="arabicPeriod"/>
                        <a:tabLst/>
                        <a:defRPr/>
                      </a:pPr>
                      <a:r>
                        <a:rPr lang="zh-TW" altLang="en-US" sz="1700" kern="120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標示字樣</a:t>
                      </a:r>
                      <a:r>
                        <a:rPr kumimoji="0" lang="zh-TW" altLang="en-US" sz="17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「甲類成藥」或「乙類成藥」</a:t>
                      </a:r>
                    </a:p>
                    <a:p>
                      <a:pPr marL="457200" marR="0" lvl="0" indent="-457200" algn="l" defTabSz="914400" rtl="0" eaLnBrk="1" fontAlgn="base" latinLnBrk="0" hangingPunct="1">
                        <a:lnSpc>
                          <a:spcPts val="1875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Calibri" pitchFamily="34" charset="0"/>
                        <a:buAutoNum type="arabicPeriod"/>
                        <a:tabLst/>
                      </a:pPr>
                      <a:endParaRPr kumimoji="0" lang="zh-TW" altLang="en-US" sz="17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標楷體" pitchFamily="65" charset="-120"/>
                        <a:cs typeface="Times New Roman" panose="02020603050405020304" pitchFamily="18" charset="0"/>
                      </a:endParaRPr>
                    </a:p>
                    <a:p>
                      <a:pPr marL="457200" marR="0" lvl="0" indent="-457200" algn="l" defTabSz="914400" rtl="0" eaLnBrk="1" fontAlgn="base" latinLnBrk="0" hangingPunct="1">
                        <a:lnSpc>
                          <a:spcPts val="1875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TW" altLang="en-US" sz="17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標楷體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00382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875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zh-TW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標楷體" pitchFamily="65" charset="-12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ts val="1875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標楷體" pitchFamily="65" charset="-120"/>
                          <a:cs typeface="Times New Roman" panose="02020603050405020304" pitchFamily="18" charset="0"/>
                        </a:rPr>
                        <a:t>指示藥</a:t>
                      </a:r>
                      <a:endParaRPr kumimoji="0" lang="zh-TW" alt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標楷體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76213" marR="0" lvl="0" indent="-176213" algn="l" defTabSz="914400" rtl="0" eaLnBrk="1" fontAlgn="base" latinLnBrk="0" hangingPunct="1">
                        <a:lnSpc>
                          <a:spcPts val="1875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+mj-lt"/>
                        <a:buAutoNum type="arabicPeriod"/>
                        <a:tabLst/>
                      </a:pPr>
                      <a:r>
                        <a:rPr kumimoji="0" lang="zh-TW" altLang="zh-TW" sz="1700" b="0" i="0" u="sng" strike="noStrike" cap="none" normalizeH="0" baseline="0" dirty="0" smtClean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Times New Roman" panose="02020603050405020304" pitchFamily="18" charset="0"/>
                          <a:ea typeface="標楷體" pitchFamily="65" charset="-120"/>
                          <a:cs typeface="Times New Roman" panose="02020603050405020304" pitchFamily="18" charset="0"/>
                        </a:rPr>
                        <a:t>不需醫師處方</a:t>
                      </a:r>
                      <a:r>
                        <a:rPr kumimoji="0" lang="zh-TW" altLang="zh-TW" sz="1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標楷體" pitchFamily="65" charset="-120"/>
                          <a:cs typeface="Times New Roman" panose="02020603050405020304" pitchFamily="18" charset="0"/>
                        </a:rPr>
                        <a:t>，只要在</a:t>
                      </a:r>
                      <a:r>
                        <a:rPr kumimoji="0" lang="zh-TW" altLang="zh-TW" sz="1700" b="1" i="0" u="sng" strike="noStrike" cap="none" normalizeH="0" baseline="0" dirty="0" smtClean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Times New Roman" panose="02020603050405020304" pitchFamily="18" charset="0"/>
                          <a:ea typeface="標楷體" pitchFamily="65" charset="-120"/>
                          <a:cs typeface="Times New Roman" panose="02020603050405020304" pitchFamily="18" charset="0"/>
                        </a:rPr>
                        <a:t>使用前請教藥師、藥劑生或醫師</a:t>
                      </a:r>
                      <a:r>
                        <a:rPr kumimoji="0" lang="zh-TW" altLang="zh-TW" sz="1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標楷體" pitchFamily="65" charset="-120"/>
                          <a:cs typeface="Times New Roman" panose="02020603050405020304" pitchFamily="18" charset="0"/>
                        </a:rPr>
                        <a:t>，即可自行購買，</a:t>
                      </a:r>
                      <a:r>
                        <a:rPr kumimoji="0" lang="zh-TW" altLang="en-US" sz="1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標楷體" pitchFamily="65" charset="-120"/>
                          <a:cs typeface="Times New Roman" panose="02020603050405020304" pitchFamily="18" charset="0"/>
                        </a:rPr>
                        <a:t>例如部份之胃腸用藥、綜合感冒藥</a:t>
                      </a:r>
                      <a:r>
                        <a:rPr kumimoji="0" lang="zh-TW" altLang="zh-TW" sz="1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標楷體" pitchFamily="65" charset="-120"/>
                          <a:cs typeface="Times New Roman" panose="02020603050405020304" pitchFamily="18" charset="0"/>
                        </a:rPr>
                        <a:t>。</a:t>
                      </a:r>
                      <a:endParaRPr kumimoji="0" lang="en-US" altLang="zh-TW" sz="17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標楷體" pitchFamily="65" charset="-120"/>
                        <a:cs typeface="Times New Roman" panose="02020603050405020304" pitchFamily="18" charset="0"/>
                      </a:endParaRPr>
                    </a:p>
                    <a:p>
                      <a:pPr marL="176213" indent="-176213">
                        <a:buFont typeface="+mj-lt"/>
                        <a:buAutoNum type="arabicPeriod"/>
                      </a:pPr>
                      <a:r>
                        <a:rPr lang="zh-TW" altLang="en-US" sz="1700" kern="120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標楷體" pitchFamily="65" charset="-120"/>
                          <a:cs typeface="Times New Roman" panose="02020603050405020304" pitchFamily="18" charset="0"/>
                        </a:rPr>
                        <a:t>請仔細閱讀產品所附的藥品標示、說明書等相關資訊，請遵照醫師、藥師、藥劑生指示用藥。</a:t>
                      </a:r>
                      <a:endParaRPr lang="en-US" altLang="zh-TW" sz="1700" kern="1200" baseline="0" dirty="0" smtClean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標楷體" pitchFamily="65" charset="-120"/>
                        <a:cs typeface="Times New Roman" panose="02020603050405020304" pitchFamily="18" charset="0"/>
                      </a:endParaRPr>
                    </a:p>
                    <a:p>
                      <a:pPr marL="176213" indent="-176213">
                        <a:buFont typeface="+mj-lt"/>
                        <a:buAutoNum type="arabicPeriod"/>
                      </a:pPr>
                      <a:r>
                        <a:rPr lang="zh-TW" altLang="en-US" sz="1700" kern="120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標楷體" pitchFamily="65" charset="-120"/>
                          <a:cs typeface="Times New Roman" panose="02020603050405020304" pitchFamily="18" charset="0"/>
                        </a:rPr>
                        <a:t>若病情未改善或加重時，應即刻就診。</a:t>
                      </a:r>
                      <a:endParaRPr kumimoji="0" lang="zh-TW" altLang="en-US" sz="17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標楷體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268288" marR="0" lvl="0" indent="-268288" algn="l" defTabSz="914400" rtl="0" eaLnBrk="1" fontAlgn="base" latinLnBrk="0" hangingPunct="1">
                        <a:lnSpc>
                          <a:spcPts val="1875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Calibri" pitchFamily="34" charset="0"/>
                        <a:buAutoNum type="arabicPeriod"/>
                        <a:tabLst/>
                      </a:pPr>
                      <a:r>
                        <a:rPr kumimoji="0" lang="zh-TW" altLang="en-US" sz="1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外包裝會標示</a:t>
                      </a:r>
                      <a:r>
                        <a:rPr kumimoji="0" lang="zh-TW" altLang="en-US" sz="1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衛</a:t>
                      </a:r>
                      <a:r>
                        <a:rPr kumimoji="0" lang="zh-TW" altLang="en-US" sz="17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署藥製字第</a:t>
                      </a:r>
                      <a:r>
                        <a:rPr kumimoji="0" lang="en-US" altLang="zh-TW" sz="17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OOO</a:t>
                      </a:r>
                      <a:r>
                        <a:rPr kumimoji="0" lang="zh-TW" altLang="en-US" sz="17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號、</a:t>
                      </a:r>
                      <a:r>
                        <a:rPr kumimoji="0" lang="zh-TW" altLang="zh-TW" sz="17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衛署藥</a:t>
                      </a:r>
                      <a:r>
                        <a:rPr kumimoji="0" lang="zh-TW" altLang="en-US" sz="17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輸</a:t>
                      </a:r>
                      <a:r>
                        <a:rPr kumimoji="0" lang="zh-TW" altLang="zh-TW" sz="17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字第</a:t>
                      </a:r>
                      <a:r>
                        <a:rPr kumimoji="0" lang="en-US" altLang="zh-TW" sz="17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OOO</a:t>
                      </a:r>
                      <a:r>
                        <a:rPr kumimoji="0" lang="zh-TW" altLang="zh-TW" sz="17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號</a:t>
                      </a:r>
                      <a:r>
                        <a:rPr kumimoji="0" lang="zh-TW" altLang="en-US" sz="17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。</a:t>
                      </a:r>
                      <a:endParaRPr kumimoji="0" lang="en-US" altLang="zh-TW" sz="170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rgbClr val="7030A0"/>
                        </a:solidFill>
                        <a:effectLst/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  <a:p>
                      <a:pPr marL="268288" marR="0" lvl="0" indent="-268288" algn="l" defTabSz="914400" rtl="0" eaLnBrk="1" fontAlgn="base" latinLnBrk="0" hangingPunct="1">
                        <a:lnSpc>
                          <a:spcPts val="1875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Calibri" pitchFamily="34" charset="0"/>
                        <a:buAutoNum type="arabicPeriod"/>
                        <a:tabLst/>
                      </a:pPr>
                      <a:r>
                        <a:rPr kumimoji="0" lang="zh-TW" altLang="en-US" sz="1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標示字樣</a:t>
                      </a:r>
                      <a:r>
                        <a:rPr kumimoji="0" lang="zh-TW" altLang="en-US" sz="1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「指示藥品」，</a:t>
                      </a:r>
                      <a:r>
                        <a:rPr kumimoji="0" lang="zh-TW" altLang="zh-TW" sz="1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「</a:t>
                      </a:r>
                      <a:r>
                        <a:rPr kumimoji="0" lang="zh-TW" altLang="en-US" sz="1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醫師、藥師</a:t>
                      </a:r>
                      <a:r>
                        <a:rPr kumimoji="0" lang="en-US" altLang="zh-TW" sz="1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(</a:t>
                      </a:r>
                      <a:r>
                        <a:rPr kumimoji="0" lang="zh-TW" altLang="en-US" sz="1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藥劑生</a:t>
                      </a:r>
                      <a:r>
                        <a:rPr kumimoji="0" lang="en-US" altLang="zh-TW" sz="1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)</a:t>
                      </a:r>
                      <a:r>
                        <a:rPr kumimoji="0" lang="zh-TW" altLang="en-US" sz="1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指示藥</a:t>
                      </a:r>
                      <a:r>
                        <a:rPr kumimoji="0" lang="zh-TW" altLang="zh-TW" sz="1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」</a:t>
                      </a:r>
                      <a:r>
                        <a:rPr kumimoji="0" lang="zh-TW" altLang="en-US" sz="1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。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2231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875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zh-TW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標楷體" pitchFamily="65" charset="-12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ts val="1875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標楷體" pitchFamily="65" charset="-120"/>
                          <a:cs typeface="Times New Roman" panose="02020603050405020304" pitchFamily="18" charset="0"/>
                        </a:rPr>
                        <a:t>處方藥</a:t>
                      </a:r>
                      <a:endParaRPr kumimoji="0" lang="zh-TW" alt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標楷體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ts val="1875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zh-TW" sz="1700" b="0" i="0" u="sng" strike="noStrike" cap="none" normalizeH="0" baseline="0" dirty="0" smtClean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Times New Roman" panose="02020603050405020304" pitchFamily="18" charset="0"/>
                          <a:ea typeface="標楷體" pitchFamily="65" charset="-120"/>
                          <a:cs typeface="Times New Roman" panose="02020603050405020304" pitchFamily="18" charset="0"/>
                        </a:rPr>
                        <a:t>必須由</a:t>
                      </a:r>
                      <a:r>
                        <a:rPr kumimoji="0" lang="zh-TW" altLang="zh-TW" sz="1700" b="1" i="0" u="sng" strike="noStrike" cap="none" normalizeH="0" baseline="0" dirty="0" smtClean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Times New Roman" panose="02020603050405020304" pitchFamily="18" charset="0"/>
                          <a:ea typeface="標楷體" pitchFamily="65" charset="-120"/>
                          <a:cs typeface="Times New Roman" panose="02020603050405020304" pitchFamily="18" charset="0"/>
                        </a:rPr>
                        <a:t>醫師處方</a:t>
                      </a:r>
                      <a:r>
                        <a:rPr kumimoji="0" lang="zh-TW" altLang="zh-TW" sz="1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標楷體" pitchFamily="65" charset="-120"/>
                          <a:cs typeface="Times New Roman" panose="02020603050405020304" pitchFamily="18" charset="0"/>
                        </a:rPr>
                        <a:t>才能</a:t>
                      </a:r>
                      <a:r>
                        <a:rPr kumimoji="0" lang="zh-TW" altLang="zh-TW" sz="1700" b="0" i="0" u="sng" strike="noStrike" cap="none" normalizeH="0" baseline="0" dirty="0" smtClean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Times New Roman" panose="02020603050405020304" pitchFamily="18" charset="0"/>
                          <a:ea typeface="標楷體" pitchFamily="65" charset="-120"/>
                          <a:cs typeface="Times New Roman" panose="02020603050405020304" pitchFamily="18" charset="0"/>
                        </a:rPr>
                        <a:t>由經藥事人員調劑</a:t>
                      </a:r>
                      <a:r>
                        <a:rPr kumimoji="0" lang="zh-TW" altLang="en-US" sz="1700" b="0" i="0" u="sng" strike="noStrike" cap="none" normalizeH="0" baseline="0" dirty="0" smtClean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Times New Roman" panose="02020603050405020304" pitchFamily="18" charset="0"/>
                          <a:ea typeface="標楷體" pitchFamily="65" charset="-120"/>
                          <a:cs typeface="Times New Roman" panose="02020603050405020304" pitchFamily="18" charset="0"/>
                        </a:rPr>
                        <a:t>給藥</a:t>
                      </a:r>
                      <a:r>
                        <a:rPr kumimoji="0" lang="zh-TW" altLang="zh-TW" sz="1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標楷體" pitchFamily="65" charset="-120"/>
                          <a:cs typeface="Times New Roman" panose="02020603050405020304" pitchFamily="18" charset="0"/>
                        </a:rPr>
                        <a:t>。</a:t>
                      </a:r>
                      <a:r>
                        <a:rPr kumimoji="0" lang="zh-TW" altLang="en-US" sz="1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標楷體" pitchFamily="65" charset="-120"/>
                          <a:cs typeface="Times New Roman" panose="02020603050405020304" pitchFamily="18" charset="0"/>
                        </a:rPr>
                        <a:t>例如克流感、安眠藥中的使蒂諾斯、抗生素</a:t>
                      </a:r>
                      <a:r>
                        <a:rPr kumimoji="0" lang="en-US" altLang="zh-TW" sz="1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標楷體" pitchFamily="65" charset="-120"/>
                          <a:cs typeface="Times New Roman" panose="02020603050405020304" pitchFamily="18" charset="0"/>
                        </a:rPr>
                        <a:t>…</a:t>
                      </a:r>
                      <a:r>
                        <a:rPr kumimoji="0" lang="zh-TW" altLang="en-US" sz="1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標楷體" pitchFamily="65" charset="-120"/>
                          <a:cs typeface="Times New Roman" panose="02020603050405020304" pitchFamily="18" charset="0"/>
                        </a:rPr>
                        <a:t>等。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ts val="1875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TW" altLang="en-US" sz="17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標楷體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268288" marR="0" lvl="0" indent="-268288" algn="l" defTabSz="914400" rtl="0" eaLnBrk="1" fontAlgn="base" latinLnBrk="0" hangingPunct="1">
                        <a:lnSpc>
                          <a:spcPts val="1875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Calibri" pitchFamily="34" charset="0"/>
                        <a:buAutoNum type="arabicPeriod"/>
                        <a:tabLst/>
                      </a:pPr>
                      <a:r>
                        <a:rPr kumimoji="0" lang="zh-TW" altLang="en-US" sz="1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外包裝會標示</a:t>
                      </a:r>
                      <a:r>
                        <a:rPr kumimoji="0" lang="zh-TW" altLang="en-US" sz="1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衛署藥製字第</a:t>
                      </a:r>
                      <a:r>
                        <a:rPr kumimoji="0" lang="en-US" altLang="zh-TW" sz="1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OOO</a:t>
                      </a:r>
                      <a:r>
                        <a:rPr kumimoji="0" lang="zh-TW" altLang="en-US" sz="1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號、</a:t>
                      </a:r>
                      <a:r>
                        <a:rPr kumimoji="0" lang="zh-TW" altLang="zh-TW" sz="1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衛署藥</a:t>
                      </a:r>
                      <a:r>
                        <a:rPr kumimoji="0" lang="zh-TW" altLang="en-US" sz="1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輸</a:t>
                      </a:r>
                      <a:r>
                        <a:rPr kumimoji="0" lang="zh-TW" altLang="zh-TW" sz="1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字第</a:t>
                      </a:r>
                      <a:r>
                        <a:rPr kumimoji="0" lang="en-US" altLang="zh-TW" sz="1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OOO</a:t>
                      </a:r>
                      <a:r>
                        <a:rPr kumimoji="0" lang="zh-TW" altLang="zh-TW" sz="1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號</a:t>
                      </a:r>
                      <a:r>
                        <a:rPr kumimoji="0" lang="zh-TW" altLang="en-US" sz="1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字樣。</a:t>
                      </a:r>
                      <a:endParaRPr kumimoji="0" lang="en-US" altLang="zh-TW" sz="17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7030A0"/>
                        </a:solidFill>
                        <a:effectLst/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  <a:p>
                      <a:pPr marL="268288" marR="0" lvl="0" indent="-268288" algn="l" defTabSz="914400" rtl="0" eaLnBrk="1" fontAlgn="base" latinLnBrk="0" hangingPunct="1">
                        <a:lnSpc>
                          <a:spcPts val="1875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+mj-lt"/>
                        <a:buAutoNum type="arabicPeriod"/>
                        <a:tabLst/>
                      </a:pPr>
                      <a:r>
                        <a:rPr kumimoji="0" lang="zh-TW" altLang="en-US" sz="1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標楷體" pitchFamily="65" charset="-120"/>
                          <a:cs typeface="Times New Roman" panose="02020603050405020304" pitchFamily="18" charset="0"/>
                        </a:rPr>
                        <a:t>標示字樣</a:t>
                      </a:r>
                      <a:r>
                        <a:rPr kumimoji="0" lang="zh-TW" altLang="zh-TW" sz="1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標楷體" pitchFamily="65" charset="-120"/>
                          <a:cs typeface="Times New Roman" panose="02020603050405020304" pitchFamily="18" charset="0"/>
                        </a:rPr>
                        <a:t>「</a:t>
                      </a:r>
                      <a:r>
                        <a:rPr kumimoji="0" lang="zh-TW" altLang="en-US" sz="17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latin typeface="Times New Roman" panose="02020603050405020304" pitchFamily="18" charset="0"/>
                          <a:ea typeface="標楷體" pitchFamily="65" charset="-120"/>
                          <a:cs typeface="Times New Roman" panose="02020603050405020304" pitchFamily="18" charset="0"/>
                        </a:rPr>
                        <a:t>本藥須由醫師處方使用或限由醫師使用</a:t>
                      </a:r>
                      <a:r>
                        <a:rPr kumimoji="0" lang="zh-TW" altLang="zh-TW" sz="17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latin typeface="Times New Roman" panose="02020603050405020304" pitchFamily="18" charset="0"/>
                          <a:ea typeface="標楷體" pitchFamily="65" charset="-120"/>
                          <a:cs typeface="Times New Roman" panose="02020603050405020304" pitchFamily="18" charset="0"/>
                        </a:rPr>
                        <a:t>」</a:t>
                      </a:r>
                      <a:r>
                        <a:rPr kumimoji="0" lang="zh-TW" altLang="en-US" sz="17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latin typeface="Times New Roman" panose="02020603050405020304" pitchFamily="18" charset="0"/>
                          <a:ea typeface="標楷體" pitchFamily="65" charset="-120"/>
                          <a:cs typeface="Times New Roman" panose="02020603050405020304" pitchFamily="18" charset="0"/>
                        </a:rPr>
                        <a:t>。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4" name="文字方塊 3"/>
          <p:cNvSpPr txBox="1"/>
          <p:nvPr/>
        </p:nvSpPr>
        <p:spPr>
          <a:xfrm>
            <a:off x="534895" y="188640"/>
            <a:ext cx="8424936" cy="10926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4000" b="1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能力三  </a:t>
            </a:r>
            <a:r>
              <a:rPr lang="zh-TW" altLang="en-US" sz="40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看</a:t>
            </a:r>
            <a:r>
              <a:rPr lang="zh-TW" altLang="en-US" sz="4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清楚藥品</a:t>
            </a:r>
            <a:r>
              <a:rPr lang="zh-TW" altLang="en-US" sz="40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標示</a:t>
            </a:r>
            <a:endParaRPr lang="en-US" altLang="zh-TW" sz="4000" b="1" dirty="0" smtClean="0">
              <a:solidFill>
                <a:schemeClr val="tx1">
                  <a:lumMod val="95000"/>
                  <a:lumOff val="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zh-TW" altLang="en-US" sz="2500" b="1" dirty="0" smtClean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認識藥品制度</a:t>
            </a:r>
            <a:endParaRPr lang="zh-TW" altLang="en-US" sz="2500" b="1" dirty="0">
              <a:solidFill>
                <a:srgbClr val="0000FF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11567415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編號版面配置區 1"/>
          <p:cNvSpPr>
            <a:spLocks noGrp="1"/>
          </p:cNvSpPr>
          <p:nvPr>
            <p:ph type="sldNum" sz="quarter" idx="12"/>
          </p:nvPr>
        </p:nvSpPr>
        <p:spPr>
          <a:xfrm>
            <a:off x="6481192" y="5766063"/>
            <a:ext cx="2133600" cy="365125"/>
          </a:xfrm>
        </p:spPr>
        <p:txBody>
          <a:bodyPr/>
          <a:lstStyle/>
          <a:p>
            <a:fld id="{7E931A8E-9512-40D1-AF1F-443B11AEBA98}" type="slidenum">
              <a:rPr lang="zh-TW" altLang="en-US" smtClean="0"/>
              <a:pPr/>
              <a:t>7</a:t>
            </a:fld>
            <a:endParaRPr lang="zh-TW" altLang="en-US"/>
          </a:p>
        </p:txBody>
      </p:sp>
      <p:sp>
        <p:nvSpPr>
          <p:cNvPr id="4" name="文字方塊 3"/>
          <p:cNvSpPr txBox="1"/>
          <p:nvPr/>
        </p:nvSpPr>
        <p:spPr>
          <a:xfrm>
            <a:off x="494300" y="476671"/>
            <a:ext cx="676875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4000" b="1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能力三  </a:t>
            </a:r>
            <a:r>
              <a:rPr lang="zh-TW" altLang="en-US" sz="40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看</a:t>
            </a:r>
            <a:r>
              <a:rPr lang="zh-TW" altLang="en-US" sz="4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清楚藥品標示</a:t>
            </a:r>
          </a:p>
        </p:txBody>
      </p:sp>
      <p:pic>
        <p:nvPicPr>
          <p:cNvPr id="8" name="圖片 7" descr="藥博士(左)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236296" y="-291607"/>
            <a:ext cx="2019427" cy="2856511"/>
          </a:xfrm>
          <a:prstGeom prst="rect">
            <a:avLst/>
          </a:prstGeom>
        </p:spPr>
      </p:pic>
      <p:sp>
        <p:nvSpPr>
          <p:cNvPr id="9" name="文字方塊 8"/>
          <p:cNvSpPr txBox="1"/>
          <p:nvPr/>
        </p:nvSpPr>
        <p:spPr>
          <a:xfrm>
            <a:off x="458296" y="1340768"/>
            <a:ext cx="6840760" cy="12772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zh-TW" altLang="en-US" sz="2500" b="1" dirty="0" smtClean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名稱</a:t>
            </a:r>
            <a:r>
              <a:rPr lang="zh-TW" altLang="en-US" sz="2500" b="1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及外觀</a:t>
            </a:r>
            <a:r>
              <a:rPr lang="zh-TW" altLang="en-US" sz="25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：</a:t>
            </a:r>
            <a:endParaRPr lang="en-US" altLang="zh-TW" sz="2500" b="1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確認</a:t>
            </a: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藥品的外觀形狀、顏色等，是否與外盒或藥品說明書（仿單）描述的一樣，外包裝是否完整。</a:t>
            </a:r>
            <a:endParaRPr lang="en-US" altLang="zh-TW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endParaRPr lang="en-US" altLang="zh-TW" sz="1600" b="1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27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2411653"/>
            <a:ext cx="7654846" cy="40479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" name="橢圓形圖說文字 27"/>
          <p:cNvSpPr/>
          <p:nvPr/>
        </p:nvSpPr>
        <p:spPr>
          <a:xfrm rot="21096452">
            <a:off x="50779" y="2424300"/>
            <a:ext cx="1295510" cy="790884"/>
          </a:xfrm>
          <a:prstGeom prst="wedgeEllipseCallout">
            <a:avLst>
              <a:gd name="adj1" fmla="val 78665"/>
              <a:gd name="adj2" fmla="val 113052"/>
            </a:avLst>
          </a:prstGeom>
          <a:solidFill>
            <a:schemeClr val="bg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b="1" dirty="0" smtClean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用途 </a:t>
            </a:r>
            <a:r>
              <a:rPr lang="en-US" altLang="zh-TW" sz="1500" b="1" dirty="0" smtClean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sz="1500" b="1" dirty="0" smtClean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適應症</a:t>
            </a:r>
            <a:r>
              <a:rPr lang="en-US" altLang="zh-TW" sz="1500" b="1" dirty="0" smtClean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endParaRPr lang="zh-TW" altLang="en-US" sz="1500" b="1" dirty="0">
              <a:solidFill>
                <a:srgbClr val="C0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29" name="橢圓形圖說文字 28"/>
          <p:cNvSpPr/>
          <p:nvPr/>
        </p:nvSpPr>
        <p:spPr>
          <a:xfrm>
            <a:off x="107504" y="3394003"/>
            <a:ext cx="1289565" cy="826833"/>
          </a:xfrm>
          <a:prstGeom prst="wedgeEllipseCallout">
            <a:avLst>
              <a:gd name="adj1" fmla="val 77244"/>
              <a:gd name="adj2" fmla="val -713"/>
            </a:avLst>
          </a:prstGeom>
          <a:solidFill>
            <a:schemeClr val="bg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b="1" dirty="0" smtClean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不得使用族群</a:t>
            </a:r>
            <a:endParaRPr lang="zh-TW" altLang="en-US" b="1" dirty="0">
              <a:solidFill>
                <a:srgbClr val="C0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0" name="橢圓形圖說文字 29"/>
          <p:cNvSpPr/>
          <p:nvPr/>
        </p:nvSpPr>
        <p:spPr>
          <a:xfrm>
            <a:off x="169580" y="4335754"/>
            <a:ext cx="1310801" cy="790884"/>
          </a:xfrm>
          <a:prstGeom prst="wedgeEllipseCallout">
            <a:avLst>
              <a:gd name="adj1" fmla="val 67793"/>
              <a:gd name="adj2" fmla="val -63525"/>
            </a:avLst>
          </a:prstGeom>
          <a:solidFill>
            <a:schemeClr val="bg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b="1" dirty="0" smtClean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用法與 用量</a:t>
            </a:r>
            <a:endParaRPr lang="zh-TW" altLang="en-US" b="1" dirty="0">
              <a:solidFill>
                <a:srgbClr val="C0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1" name="矩形圖說文字 30"/>
          <p:cNvSpPr/>
          <p:nvPr/>
        </p:nvSpPr>
        <p:spPr>
          <a:xfrm>
            <a:off x="1835696" y="5126638"/>
            <a:ext cx="2509510" cy="474664"/>
          </a:xfrm>
          <a:prstGeom prst="wedgeRectCallout">
            <a:avLst>
              <a:gd name="adj1" fmla="val -2300"/>
              <a:gd name="adj2" fmla="val 161714"/>
            </a:avLst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b="1" dirty="0" smtClean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衛生福利部許可字號</a:t>
            </a:r>
            <a:endParaRPr lang="zh-TW" altLang="en-US" b="1" dirty="0">
              <a:solidFill>
                <a:srgbClr val="C0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2" name="橢圓形圖說文字 31"/>
          <p:cNvSpPr/>
          <p:nvPr/>
        </p:nvSpPr>
        <p:spPr>
          <a:xfrm>
            <a:off x="4788024" y="4581128"/>
            <a:ext cx="1224136" cy="720080"/>
          </a:xfrm>
          <a:prstGeom prst="wedgeEllipseCallout">
            <a:avLst>
              <a:gd name="adj1" fmla="val -107121"/>
              <a:gd name="adj2" fmla="val -54736"/>
            </a:avLst>
          </a:prstGeom>
          <a:solidFill>
            <a:schemeClr val="bg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b="1" dirty="0" smtClean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藥品類別</a:t>
            </a:r>
            <a:endParaRPr lang="zh-TW" altLang="en-US" b="1" dirty="0">
              <a:solidFill>
                <a:srgbClr val="C0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3" name="橢圓形圖說文字 32"/>
          <p:cNvSpPr/>
          <p:nvPr/>
        </p:nvSpPr>
        <p:spPr>
          <a:xfrm>
            <a:off x="6300192" y="2132855"/>
            <a:ext cx="998864" cy="540059"/>
          </a:xfrm>
          <a:prstGeom prst="wedgeEllipseCallout">
            <a:avLst>
              <a:gd name="adj1" fmla="val -117597"/>
              <a:gd name="adj2" fmla="val 111242"/>
            </a:avLst>
          </a:prstGeom>
          <a:solidFill>
            <a:schemeClr val="bg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b="1" dirty="0" smtClean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成分</a:t>
            </a:r>
            <a:endParaRPr lang="zh-TW" altLang="en-US" b="1" dirty="0">
              <a:solidFill>
                <a:srgbClr val="C0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4" name="橢圓形圖說文字 33"/>
          <p:cNvSpPr/>
          <p:nvPr/>
        </p:nvSpPr>
        <p:spPr>
          <a:xfrm>
            <a:off x="7524328" y="4581128"/>
            <a:ext cx="1084864" cy="648072"/>
          </a:xfrm>
          <a:prstGeom prst="wedgeEllipseCallout">
            <a:avLst>
              <a:gd name="adj1" fmla="val 50739"/>
              <a:gd name="adj2" fmla="val -127336"/>
            </a:avLst>
          </a:prstGeom>
          <a:solidFill>
            <a:schemeClr val="bg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b="1" dirty="0" smtClean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QR</a:t>
            </a:r>
            <a:r>
              <a:rPr lang="zh-TW" altLang="en-US" b="1" dirty="0" smtClean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 </a:t>
            </a:r>
            <a:r>
              <a:rPr lang="en-US" altLang="zh-TW" b="1" dirty="0" smtClean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Code</a:t>
            </a:r>
            <a:endParaRPr lang="zh-TW" altLang="en-US" b="1" dirty="0">
              <a:solidFill>
                <a:srgbClr val="C00000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Times New Roman" panose="02020603050405020304" pitchFamily="18" charset="0"/>
            </a:endParaRPr>
          </a:p>
        </p:txBody>
      </p:sp>
      <p:sp>
        <p:nvSpPr>
          <p:cNvPr id="5" name="圓角矩形圖說文字 4"/>
          <p:cNvSpPr/>
          <p:nvPr/>
        </p:nvSpPr>
        <p:spPr>
          <a:xfrm>
            <a:off x="5580112" y="5301208"/>
            <a:ext cx="2664507" cy="648072"/>
          </a:xfrm>
          <a:prstGeom prst="wedgeRoundRectCallout">
            <a:avLst>
              <a:gd name="adj1" fmla="val -18101"/>
              <a:gd name="adj2" fmla="val -132509"/>
              <a:gd name="adj3" fmla="val 16667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TW" altLang="en-US" sz="2000" b="1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藥盒外盒資訊</a:t>
            </a:r>
            <a:endParaRPr lang="zh-TW" altLang="en-US" sz="2000" b="1" dirty="0">
              <a:solidFill>
                <a:srgbClr val="FF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40110692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字方塊 3"/>
          <p:cNvSpPr txBox="1"/>
          <p:nvPr/>
        </p:nvSpPr>
        <p:spPr>
          <a:xfrm>
            <a:off x="467090" y="404664"/>
            <a:ext cx="676875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4000" b="1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能力三  </a:t>
            </a:r>
            <a:r>
              <a:rPr lang="zh-TW" altLang="en-US" sz="40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看</a:t>
            </a:r>
            <a:r>
              <a:rPr lang="zh-TW" altLang="en-US" sz="4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清楚藥品標示</a:t>
            </a:r>
          </a:p>
        </p:txBody>
      </p:sp>
      <p:pic>
        <p:nvPicPr>
          <p:cNvPr id="1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6545" y="980728"/>
            <a:ext cx="5501759" cy="58326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圓角矩形圖說文字 16"/>
          <p:cNvSpPr/>
          <p:nvPr/>
        </p:nvSpPr>
        <p:spPr>
          <a:xfrm>
            <a:off x="6444209" y="64278"/>
            <a:ext cx="2565868" cy="694329"/>
          </a:xfrm>
          <a:prstGeom prst="wedgeRoundRectCallout">
            <a:avLst>
              <a:gd name="adj1" fmla="val -53493"/>
              <a:gd name="adj2" fmla="val 90486"/>
              <a:gd name="adj3" fmla="val 16667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500" b="1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藥品說明書</a:t>
            </a:r>
            <a:endParaRPr lang="en-US" altLang="zh-TW" sz="2500" b="1" dirty="0" smtClean="0">
              <a:solidFill>
                <a:srgbClr val="FF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ctr"/>
            <a:r>
              <a:rPr lang="en-US" altLang="zh-TW" sz="2500" b="1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sz="25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仿單</a:t>
            </a:r>
            <a:r>
              <a:rPr lang="en-US" altLang="zh-TW" sz="2500" b="1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endParaRPr lang="zh-TW" altLang="en-US" sz="2500" b="1" dirty="0">
              <a:solidFill>
                <a:srgbClr val="FF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8" name="橢圓形圖說文字 17"/>
          <p:cNvSpPr/>
          <p:nvPr/>
        </p:nvSpPr>
        <p:spPr>
          <a:xfrm>
            <a:off x="867783" y="1340768"/>
            <a:ext cx="998864" cy="540059"/>
          </a:xfrm>
          <a:prstGeom prst="wedgeEllipseCallout">
            <a:avLst>
              <a:gd name="adj1" fmla="val 66324"/>
              <a:gd name="adj2" fmla="val -33445"/>
            </a:avLst>
          </a:prstGeom>
          <a:solidFill>
            <a:schemeClr val="bg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b="1" dirty="0" smtClean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成分</a:t>
            </a:r>
            <a:endParaRPr lang="zh-TW" altLang="en-US" b="1" dirty="0">
              <a:solidFill>
                <a:srgbClr val="C0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9" name="橢圓形圖說文字 18"/>
          <p:cNvSpPr/>
          <p:nvPr/>
        </p:nvSpPr>
        <p:spPr>
          <a:xfrm>
            <a:off x="271029" y="1989647"/>
            <a:ext cx="1193508" cy="790884"/>
          </a:xfrm>
          <a:prstGeom prst="wedgeEllipseCallout">
            <a:avLst>
              <a:gd name="adj1" fmla="val 96077"/>
              <a:gd name="adj2" fmla="val -47761"/>
            </a:avLst>
          </a:prstGeom>
          <a:solidFill>
            <a:schemeClr val="bg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b="1" dirty="0" smtClean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用途 </a:t>
            </a:r>
            <a:r>
              <a:rPr lang="en-US" altLang="zh-TW" sz="1400" dirty="0" smtClean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sz="1400" dirty="0" smtClean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適應症</a:t>
            </a:r>
            <a:r>
              <a:rPr lang="en-US" altLang="zh-TW" sz="1400" dirty="0" smtClean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endParaRPr lang="zh-TW" altLang="en-US" sz="1400" dirty="0">
              <a:solidFill>
                <a:srgbClr val="C0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20" name="橢圓形圖說文字 19"/>
          <p:cNvSpPr/>
          <p:nvPr/>
        </p:nvSpPr>
        <p:spPr>
          <a:xfrm>
            <a:off x="107505" y="3757859"/>
            <a:ext cx="1519496" cy="790884"/>
          </a:xfrm>
          <a:prstGeom prst="wedgeEllipseCallout">
            <a:avLst>
              <a:gd name="adj1" fmla="val 74695"/>
              <a:gd name="adj2" fmla="val -7818"/>
            </a:avLst>
          </a:prstGeom>
          <a:solidFill>
            <a:schemeClr val="bg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b="1" dirty="0" smtClean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用法與用量</a:t>
            </a:r>
            <a:endParaRPr lang="zh-TW" altLang="en-US" b="1" dirty="0">
              <a:solidFill>
                <a:srgbClr val="C0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21" name="橢圓形圖說文字 20"/>
          <p:cNvSpPr/>
          <p:nvPr/>
        </p:nvSpPr>
        <p:spPr>
          <a:xfrm>
            <a:off x="271028" y="4704420"/>
            <a:ext cx="1319909" cy="790884"/>
          </a:xfrm>
          <a:prstGeom prst="wedgeEllipseCallout">
            <a:avLst>
              <a:gd name="adj1" fmla="val 83696"/>
              <a:gd name="adj2" fmla="val -62474"/>
            </a:avLst>
          </a:prstGeom>
          <a:solidFill>
            <a:schemeClr val="bg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b="1" dirty="0" smtClean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警語</a:t>
            </a:r>
            <a:endParaRPr lang="zh-TW" altLang="en-US" b="1" dirty="0">
              <a:solidFill>
                <a:srgbClr val="C0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22" name="橢圓形圖說文字 21"/>
          <p:cNvSpPr/>
          <p:nvPr/>
        </p:nvSpPr>
        <p:spPr>
          <a:xfrm>
            <a:off x="3851787" y="6021288"/>
            <a:ext cx="1152261" cy="720080"/>
          </a:xfrm>
          <a:prstGeom prst="wedgeEllipseCallout">
            <a:avLst>
              <a:gd name="adj1" fmla="val -81413"/>
              <a:gd name="adj2" fmla="val -40936"/>
            </a:avLst>
          </a:prstGeom>
          <a:solidFill>
            <a:schemeClr val="bg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b="1" dirty="0" smtClean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類別</a:t>
            </a:r>
            <a:endParaRPr lang="zh-TW" altLang="en-US" b="1" dirty="0">
              <a:solidFill>
                <a:srgbClr val="C0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034026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編號版面配置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8504F9B-0007-4465-9805-DCEE2D4CD465}" type="slidenum">
              <a:rPr lang="en-US" altLang="zh-TW" smtClean="0"/>
              <a:pPr>
                <a:defRPr/>
              </a:pPr>
              <a:t>9</a:t>
            </a:fld>
            <a:endParaRPr lang="en-US" altLang="zh-TW"/>
          </a:p>
        </p:txBody>
      </p:sp>
      <p:sp>
        <p:nvSpPr>
          <p:cNvPr id="3" name="文字方塊 2"/>
          <p:cNvSpPr txBox="1"/>
          <p:nvPr/>
        </p:nvSpPr>
        <p:spPr>
          <a:xfrm>
            <a:off x="467090" y="404664"/>
            <a:ext cx="676875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4000" b="1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能力三  </a:t>
            </a:r>
            <a:r>
              <a:rPr lang="zh-TW" altLang="en-US" sz="40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看</a:t>
            </a:r>
            <a:r>
              <a:rPr lang="zh-TW" altLang="en-US" sz="4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清楚藥品標示</a:t>
            </a:r>
          </a:p>
        </p:txBody>
      </p:sp>
      <p:sp>
        <p:nvSpPr>
          <p:cNvPr id="4" name="文字方塊 3"/>
          <p:cNvSpPr txBox="1"/>
          <p:nvPr/>
        </p:nvSpPr>
        <p:spPr>
          <a:xfrm>
            <a:off x="251520" y="1196752"/>
            <a:ext cx="8424936" cy="50937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zh-TW" altLang="en-US" sz="2500" b="1" dirty="0" smtClean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注意事項、副作用、警語</a:t>
            </a:r>
            <a:r>
              <a:rPr lang="zh-TW" altLang="en-US" sz="25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：</a:t>
            </a:r>
            <a:endParaRPr lang="en-US" altLang="zh-TW" sz="2500" b="1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lvl="0">
              <a:lnSpc>
                <a:spcPct val="150000"/>
              </a:lnSpc>
            </a:pPr>
            <a:r>
              <a:rPr lang="en-US" altLang="zh-TW" sz="20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1</a:t>
            </a:r>
            <a:r>
              <a:rPr lang="zh-TW" altLang="en-US" sz="20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、</a:t>
            </a:r>
            <a:r>
              <a:rPr lang="zh-TW" altLang="zh-TW" sz="20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看</a:t>
            </a:r>
            <a:r>
              <a:rPr lang="zh-TW" altLang="zh-TW" sz="2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清楚</a:t>
            </a:r>
            <a:r>
              <a:rPr lang="zh-TW" altLang="zh-TW" sz="2000" b="1" dirty="0">
                <a:solidFill>
                  <a:schemeClr val="accent6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外盒</a:t>
            </a:r>
            <a:r>
              <a:rPr lang="zh-TW" altLang="zh-TW" sz="2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、</a:t>
            </a:r>
            <a:r>
              <a:rPr lang="zh-TW" altLang="zh-TW" sz="2000" b="1" dirty="0">
                <a:solidFill>
                  <a:schemeClr val="accent6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藥品說明</a:t>
            </a:r>
            <a:r>
              <a:rPr lang="zh-TW" altLang="zh-TW" sz="2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書上寫的</a:t>
            </a:r>
            <a:r>
              <a:rPr lang="zh-TW" altLang="zh-TW" sz="2000" b="1" dirty="0">
                <a:solidFill>
                  <a:srgbClr val="00B05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注意事項</a:t>
            </a:r>
            <a:r>
              <a:rPr lang="zh-TW" altLang="zh-TW" sz="20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，</a:t>
            </a:r>
            <a:r>
              <a:rPr lang="zh-TW" altLang="en-US" sz="20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如</a:t>
            </a:r>
            <a:r>
              <a:rPr lang="en-US" altLang="zh-TW" sz="20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:</a:t>
            </a:r>
            <a:r>
              <a:rPr lang="zh-TW" altLang="en-US" sz="2000" b="1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不得使用族群</a:t>
            </a:r>
            <a:r>
              <a:rPr lang="zh-TW" altLang="zh-TW" sz="20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。</a:t>
            </a:r>
            <a:endParaRPr lang="zh-TW" altLang="zh-TW" sz="20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360363" lvl="0" indent="-360363">
              <a:lnSpc>
                <a:spcPct val="150000"/>
              </a:lnSpc>
            </a:pPr>
            <a:r>
              <a:rPr lang="en-US" altLang="zh-TW" sz="20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2</a:t>
            </a:r>
            <a:r>
              <a:rPr lang="zh-TW" altLang="en-US" sz="20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、</a:t>
            </a:r>
            <a:r>
              <a:rPr lang="zh-TW" altLang="zh-TW" sz="20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不要</a:t>
            </a:r>
            <a:r>
              <a:rPr lang="zh-TW" altLang="zh-TW" sz="2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服用</a:t>
            </a:r>
            <a:r>
              <a:rPr lang="zh-TW" altLang="zh-TW" sz="20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超過</a:t>
            </a:r>
            <a:r>
              <a:rPr lang="zh-TW" altLang="zh-TW" sz="2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醫師、藥師指示或藥品標示的</a:t>
            </a:r>
            <a:r>
              <a:rPr lang="zh-TW" altLang="zh-TW" sz="2000" b="1" dirty="0">
                <a:solidFill>
                  <a:srgbClr val="0070C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使用劑量</a:t>
            </a:r>
            <a:r>
              <a:rPr lang="zh-TW" altLang="zh-TW" sz="2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，服藥後有</a:t>
            </a:r>
            <a:r>
              <a:rPr lang="zh-TW" altLang="zh-TW" sz="2000" b="1" dirty="0">
                <a:solidFill>
                  <a:schemeClr val="accent4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不適症狀</a:t>
            </a:r>
            <a:r>
              <a:rPr lang="zh-TW" altLang="zh-TW" sz="2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或</a:t>
            </a:r>
            <a:r>
              <a:rPr lang="zh-TW" altLang="zh-TW" sz="2000" b="1" dirty="0">
                <a:solidFill>
                  <a:srgbClr val="00B05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過敏</a:t>
            </a:r>
            <a:r>
              <a:rPr lang="zh-TW" altLang="zh-TW" sz="2000" b="1" dirty="0" smtClean="0">
                <a:solidFill>
                  <a:srgbClr val="00B05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反應</a:t>
            </a:r>
            <a:r>
              <a:rPr lang="zh-TW" altLang="zh-TW" sz="20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應</a:t>
            </a:r>
            <a:r>
              <a:rPr lang="zh-TW" altLang="zh-TW" sz="2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立即</a:t>
            </a:r>
            <a:r>
              <a:rPr lang="zh-TW" altLang="zh-TW" sz="20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停藥就醫</a:t>
            </a:r>
            <a:r>
              <a:rPr lang="zh-TW" altLang="zh-TW" sz="2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。</a:t>
            </a:r>
          </a:p>
          <a:p>
            <a:pPr marL="442913" lvl="0" indent="-442913">
              <a:lnSpc>
                <a:spcPct val="150000"/>
              </a:lnSpc>
            </a:pPr>
            <a:r>
              <a:rPr lang="en-US" altLang="zh-TW" sz="20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3</a:t>
            </a:r>
            <a:r>
              <a:rPr lang="zh-TW" altLang="en-US" sz="20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、</a:t>
            </a:r>
            <a:r>
              <a:rPr lang="zh-TW" altLang="zh-TW" sz="20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患有</a:t>
            </a:r>
            <a:r>
              <a:rPr lang="zh-TW" altLang="zh-TW" sz="2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肝、腎疾病或其他重大疾病之患者，</a:t>
            </a:r>
            <a:r>
              <a:rPr lang="zh-TW" altLang="zh-TW" sz="20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服藥前應先</a:t>
            </a:r>
            <a:r>
              <a:rPr lang="zh-TW" altLang="en-US" sz="20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請教醫師或藥師</a:t>
            </a:r>
            <a:r>
              <a:rPr lang="zh-TW" altLang="zh-TW" sz="20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。</a:t>
            </a:r>
            <a:endParaRPr lang="zh-TW" altLang="zh-TW" sz="20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360363" lvl="0" indent="-360363">
              <a:lnSpc>
                <a:spcPct val="150000"/>
              </a:lnSpc>
              <a:tabLst>
                <a:tab pos="360363" algn="l"/>
              </a:tabLst>
            </a:pPr>
            <a:r>
              <a:rPr lang="en-US" altLang="zh-TW" sz="20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4</a:t>
            </a:r>
            <a:r>
              <a:rPr lang="zh-TW" altLang="en-US" sz="20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、</a:t>
            </a:r>
            <a:r>
              <a:rPr lang="zh-TW" altLang="en-US" sz="2000" b="1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不併用</a:t>
            </a:r>
            <a:r>
              <a:rPr lang="zh-TW" altLang="zh-TW" sz="20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多種藥品</a:t>
            </a:r>
            <a:r>
              <a:rPr lang="zh-TW" altLang="en-US" sz="20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，</a:t>
            </a:r>
            <a:r>
              <a:rPr lang="zh-TW" altLang="zh-TW" sz="20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尤其是同類</a:t>
            </a:r>
            <a:r>
              <a:rPr lang="zh-TW" altLang="zh-TW" sz="2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或同成分的</a:t>
            </a:r>
            <a:r>
              <a:rPr lang="zh-TW" altLang="zh-TW" sz="20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藥品</a:t>
            </a:r>
            <a:r>
              <a:rPr lang="zh-TW" altLang="en-US" sz="20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，避免</a:t>
            </a:r>
            <a:r>
              <a:rPr lang="zh-TW" altLang="zh-TW" sz="20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增加</a:t>
            </a:r>
            <a:endParaRPr lang="en-US" altLang="zh-TW" sz="2000" b="1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360363" lvl="0">
              <a:lnSpc>
                <a:spcPct val="150000"/>
              </a:lnSpc>
              <a:tabLst>
                <a:tab pos="360363" algn="l"/>
              </a:tabLst>
            </a:pPr>
            <a:r>
              <a:rPr lang="zh-TW" altLang="zh-TW" sz="2000" b="1" dirty="0" smtClean="0">
                <a:solidFill>
                  <a:srgbClr val="0070C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副作用</a:t>
            </a:r>
            <a:r>
              <a:rPr lang="zh-TW" altLang="zh-TW" sz="2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及</a:t>
            </a:r>
            <a:r>
              <a:rPr lang="zh-TW" altLang="zh-TW" sz="2000" b="1" dirty="0">
                <a:solidFill>
                  <a:srgbClr val="0070C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交互作用</a:t>
            </a:r>
            <a:r>
              <a:rPr lang="zh-TW" altLang="zh-TW" sz="2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的</a:t>
            </a:r>
            <a:r>
              <a:rPr lang="zh-TW" altLang="zh-TW" sz="20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風險。</a:t>
            </a:r>
            <a:endParaRPr lang="zh-TW" altLang="zh-TW" sz="20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360363" lvl="0" indent="-360363">
              <a:lnSpc>
                <a:spcPct val="150000"/>
              </a:lnSpc>
            </a:pPr>
            <a:r>
              <a:rPr lang="en-US" altLang="zh-TW" sz="20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5</a:t>
            </a:r>
            <a:r>
              <a:rPr lang="zh-TW" altLang="en-US" sz="20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、</a:t>
            </a:r>
            <a:r>
              <a:rPr lang="zh-TW" altLang="zh-TW" sz="2000" b="1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抗生素</a:t>
            </a:r>
            <a:r>
              <a:rPr lang="zh-TW" altLang="zh-TW" sz="20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類</a:t>
            </a:r>
            <a:r>
              <a:rPr lang="zh-TW" altLang="zh-TW" sz="2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藥品是</a:t>
            </a:r>
            <a:r>
              <a:rPr lang="zh-TW" altLang="zh-TW" sz="20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處方藥</a:t>
            </a:r>
            <a:r>
              <a:rPr lang="zh-TW" altLang="zh-TW" sz="2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，切</a:t>
            </a:r>
            <a:r>
              <a:rPr lang="zh-TW" altLang="zh-TW" sz="2000" b="1" dirty="0">
                <a:solidFill>
                  <a:srgbClr val="00B05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勿自行至藥局購買</a:t>
            </a:r>
            <a:r>
              <a:rPr lang="zh-TW" altLang="zh-TW" sz="2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，需</a:t>
            </a:r>
            <a:r>
              <a:rPr lang="zh-TW" altLang="zh-TW" sz="20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有</a:t>
            </a:r>
            <a:endParaRPr lang="en-US" altLang="zh-TW" sz="2000" b="1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360363" lvl="0">
              <a:lnSpc>
                <a:spcPct val="150000"/>
              </a:lnSpc>
            </a:pPr>
            <a:r>
              <a:rPr lang="zh-TW" altLang="zh-TW" sz="2000" b="1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醫師診斷</a:t>
            </a:r>
            <a:r>
              <a:rPr lang="zh-TW" altLang="zh-TW" sz="20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，選擇對</a:t>
            </a:r>
            <a:r>
              <a:rPr lang="zh-TW" altLang="zh-TW" sz="2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病症</a:t>
            </a:r>
            <a:r>
              <a:rPr lang="zh-TW" altLang="zh-TW" sz="20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最</a:t>
            </a:r>
            <a:r>
              <a:rPr lang="zh-TW" altLang="en-US" sz="20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合適</a:t>
            </a:r>
            <a:r>
              <a:rPr lang="zh-TW" altLang="zh-TW" sz="20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治療，依照</a:t>
            </a:r>
            <a:r>
              <a:rPr lang="zh-TW" altLang="zh-TW" sz="2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醫師、</a:t>
            </a:r>
            <a:r>
              <a:rPr lang="zh-TW" altLang="zh-TW" sz="20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藥師</a:t>
            </a:r>
            <a:endParaRPr lang="en-US" altLang="zh-TW" sz="2000" b="1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360363" lvl="0">
              <a:lnSpc>
                <a:spcPct val="150000"/>
              </a:lnSpc>
            </a:pPr>
            <a:r>
              <a:rPr lang="zh-TW" altLang="zh-TW" sz="20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用藥指示服藥，</a:t>
            </a:r>
            <a:r>
              <a:rPr lang="zh-TW" altLang="en-US" sz="2000" b="1" dirty="0" smtClean="0">
                <a:solidFill>
                  <a:schemeClr val="accent6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要</a:t>
            </a:r>
            <a:r>
              <a:rPr lang="zh-TW" altLang="zh-TW" sz="2000" b="1" dirty="0" smtClean="0">
                <a:solidFill>
                  <a:schemeClr val="accent6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服</a:t>
            </a:r>
            <a:r>
              <a:rPr lang="zh-TW" altLang="zh-TW" sz="2000" b="1" dirty="0">
                <a:solidFill>
                  <a:schemeClr val="accent6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完整</a:t>
            </a:r>
            <a:r>
              <a:rPr lang="zh-TW" altLang="zh-TW" sz="2000" b="1" dirty="0" smtClean="0">
                <a:solidFill>
                  <a:schemeClr val="accent6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個療程</a:t>
            </a:r>
            <a:r>
              <a:rPr lang="zh-TW" altLang="zh-TW" sz="2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，切</a:t>
            </a:r>
            <a:r>
              <a:rPr lang="zh-TW" altLang="zh-TW" sz="20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勿</a:t>
            </a:r>
            <a:r>
              <a:rPr lang="zh-TW" altLang="zh-TW" sz="2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因</a:t>
            </a:r>
            <a:r>
              <a:rPr lang="zh-TW" altLang="zh-TW" sz="20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症狀改善</a:t>
            </a:r>
            <a:r>
              <a:rPr lang="zh-TW" altLang="zh-TW" sz="2000" b="1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自行</a:t>
            </a:r>
            <a:r>
              <a:rPr lang="zh-TW" altLang="zh-TW" sz="20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停藥</a:t>
            </a:r>
            <a:r>
              <a:rPr lang="zh-TW" altLang="zh-TW" sz="2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。</a:t>
            </a:r>
          </a:p>
          <a:p>
            <a:pPr lvl="0">
              <a:lnSpc>
                <a:spcPct val="150000"/>
              </a:lnSpc>
            </a:pPr>
            <a:r>
              <a:rPr lang="en-US" altLang="zh-TW" sz="2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6</a:t>
            </a:r>
            <a:r>
              <a:rPr lang="zh-TW" altLang="en-US" sz="20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、</a:t>
            </a:r>
            <a:r>
              <a:rPr lang="zh-TW" altLang="zh-TW" sz="20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若</a:t>
            </a:r>
            <a:r>
              <a:rPr lang="zh-TW" altLang="zh-TW" sz="2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持續使用指示藥及成藥</a:t>
            </a:r>
            <a:r>
              <a:rPr lang="en-US" altLang="zh-TW" sz="2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3</a:t>
            </a:r>
            <a:r>
              <a:rPr lang="zh-TW" altLang="zh-TW" sz="2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天以上，症狀仍未改善，應儘速就醫</a:t>
            </a:r>
            <a:r>
              <a:rPr lang="zh-TW" altLang="zh-TW" sz="2000" b="1" dirty="0" smtClean="0"/>
              <a:t>。</a:t>
            </a:r>
            <a:endParaRPr lang="en-US" altLang="zh-TW" sz="2000" b="1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5" name="Picture 3" descr="螢幕快照 2015-03-23 下午11.27.08.pn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378241">
            <a:off x="7250633" y="3732125"/>
            <a:ext cx="1971652" cy="19708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1758627"/>
      </p:ext>
    </p:extLst>
  </p:cSld>
  <p:clrMapOvr>
    <a:masterClrMapping/>
  </p:clrMapOvr>
</p:sld>
</file>

<file path=ppt/theme/theme1.xml><?xml version="1.0" encoding="utf-8"?>
<a:theme xmlns:a="http://schemas.openxmlformats.org/drawingml/2006/main" name="醫策會簡報格式B中文版-2015出版委員會核可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醫策會簡報格式B中文版-2015出版委員會核可" id="{8A13D840-FC53-4A1E-9551-03AE5FE95BFE}" vid="{35233F2C-3C88-4271-960A-8A67DC781D1D}"/>
    </a:ext>
  </a:extLst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醫策會簡報格式B中文版-2015出版委員會核可</Template>
  <TotalTime>1272</TotalTime>
  <Words>1565</Words>
  <Application>Microsoft Office PowerPoint</Application>
  <PresentationFormat>如螢幕大小 (4:3)</PresentationFormat>
  <Paragraphs>171</Paragraphs>
  <Slides>19</Slides>
  <Notes>1</Notes>
  <HiddenSlides>0</HiddenSlides>
  <MMClips>0</MMClips>
  <ScaleCrop>false</ScaleCrop>
  <HeadingPairs>
    <vt:vector size="4" baseType="variant">
      <vt:variant>
        <vt:lpstr>佈景主題</vt:lpstr>
      </vt:variant>
      <vt:variant>
        <vt:i4>1</vt:i4>
      </vt:variant>
      <vt:variant>
        <vt:lpstr>投影片標題</vt:lpstr>
      </vt:variant>
      <vt:variant>
        <vt:i4>19</vt:i4>
      </vt:variant>
    </vt:vector>
  </HeadingPairs>
  <TitlesOfParts>
    <vt:vector size="20" baseType="lpstr">
      <vt:lpstr>醫策會簡報格式B中文版-2015出版委員會核可</vt:lpstr>
      <vt:lpstr>PowerPoint 簡報</vt:lpstr>
      <vt:lpstr>正確用藥五大核心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能力三  看清楚藥品標示</vt:lpstr>
      <vt:lpstr>看清楚藥品標示-許可證字號查詢</vt:lpstr>
      <vt:lpstr>PowerPoint 簡報</vt:lpstr>
      <vt:lpstr>能力四  清楚用藥方法、時間</vt:lpstr>
      <vt:lpstr>能力四  清楚用藥方法、時間</vt:lpstr>
      <vt:lpstr>PowerPoint 簡報</vt:lpstr>
      <vt:lpstr>正確用藥五大核心記得了嗎？</vt:lpstr>
      <vt:lpstr>PowerPoint 簡報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簡報</dc:title>
  <dc:creator>王櫻如</dc:creator>
  <cp:lastModifiedBy>user</cp:lastModifiedBy>
  <cp:revision>53</cp:revision>
  <cp:lastPrinted>2016-06-28T08:18:21Z</cp:lastPrinted>
  <dcterms:created xsi:type="dcterms:W3CDTF">2016-05-05T09:56:48Z</dcterms:created>
  <dcterms:modified xsi:type="dcterms:W3CDTF">2016-11-27T01:00:01Z</dcterms:modified>
</cp:coreProperties>
</file>